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9" r:id="rId3"/>
    <p:sldId id="280" r:id="rId4"/>
    <p:sldId id="276" r:id="rId5"/>
    <p:sldId id="284" r:id="rId6"/>
    <p:sldId id="258" r:id="rId7"/>
    <p:sldId id="277" r:id="rId8"/>
    <p:sldId id="287" r:id="rId9"/>
    <p:sldId id="272" r:id="rId10"/>
    <p:sldId id="289" r:id="rId11"/>
    <p:sldId id="288" r:id="rId12"/>
    <p:sldId id="282" r:id="rId13"/>
    <p:sldId id="281" r:id="rId14"/>
    <p:sldId id="286" r:id="rId15"/>
    <p:sldId id="283" r:id="rId16"/>
    <p:sldId id="278" r:id="rId17"/>
    <p:sldId id="27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rgan Abbott" initials="MA" lastIdx="1" clrIdx="0">
    <p:extLst>
      <p:ext uri="{19B8F6BF-5375-455C-9EA6-DF929625EA0E}">
        <p15:presenceInfo xmlns:p15="http://schemas.microsoft.com/office/powerpoint/2012/main" userId="S-1-5-21-2391156921-3336762291-829696105-4292003" providerId="AD"/>
      </p:ext>
    </p:extLst>
  </p:cmAuthor>
  <p:cmAuthor id="2" name="Morgan Abbott" initials="MA [2]" lastIdx="1" clrIdx="1">
    <p:extLst>
      <p:ext uri="{19B8F6BF-5375-455C-9EA6-DF929625EA0E}">
        <p15:presenceInfo xmlns:p15="http://schemas.microsoft.com/office/powerpoint/2012/main" userId="94da47e5efe87b3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07" autoAdjust="0"/>
    <p:restoredTop sz="42759" autoAdjust="0"/>
  </p:normalViewPr>
  <p:slideViewPr>
    <p:cSldViewPr snapToGrid="0">
      <p:cViewPr varScale="1">
        <p:scale>
          <a:sx n="33" d="100"/>
          <a:sy n="33" d="100"/>
        </p:scale>
        <p:origin x="516" y="48"/>
      </p:cViewPr>
      <p:guideLst/>
    </p:cSldViewPr>
  </p:slideViewPr>
  <p:outlineViewPr>
    <p:cViewPr>
      <p:scale>
        <a:sx n="33" d="100"/>
        <a:sy n="33" d="100"/>
      </p:scale>
      <p:origin x="0" y="-13524"/>
    </p:cViewPr>
  </p:outlineViewPr>
  <p:notesTextViewPr>
    <p:cViewPr>
      <p:scale>
        <a:sx n="3" d="2"/>
        <a:sy n="3" d="2"/>
      </p:scale>
      <p:origin x="0" y="-24"/>
    </p:cViewPr>
  </p:notesTextViewPr>
  <p:sorterViewPr>
    <p:cViewPr>
      <p:scale>
        <a:sx n="100" d="100"/>
        <a:sy n="100" d="100"/>
      </p:scale>
      <p:origin x="0" y="-52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G:\UVU%202017-2018\Bears%20Ears%20Stuff\Copy%20of%20BE%20Samples_Emerman-1.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solidFill>
                  <a:schemeClr val="accent1"/>
                </a:solidFill>
              </a:rPr>
              <a:t>Precipitation </a:t>
            </a:r>
            <a:r>
              <a:rPr lang="en-US"/>
              <a:t>v</a:t>
            </a:r>
            <a:r>
              <a:rPr lang="en-US" baseline="0"/>
              <a:t>s </a:t>
            </a:r>
            <a:r>
              <a:rPr lang="en-US" baseline="0">
                <a:solidFill>
                  <a:schemeClr val="accent2"/>
                </a:solidFill>
              </a:rPr>
              <a:t>Springs</a:t>
            </a:r>
            <a:endParaRPr lang="en-US">
              <a:solidFill>
                <a:schemeClr val="accent2"/>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315893867239542"/>
          <c:y val="8.4115281706291567E-2"/>
          <c:w val="0.80255588653138688"/>
          <c:h val="0.80934608226072824"/>
        </c:manualLayout>
      </c:layout>
      <c:scatterChart>
        <c:scatterStyle val="lineMarker"/>
        <c:varyColors val="0"/>
        <c:ser>
          <c:idx val="0"/>
          <c:order val="0"/>
          <c:tx>
            <c:v>Model Data</c:v>
          </c:tx>
          <c:spPr>
            <a:ln w="25400" cap="rnd">
              <a:noFill/>
              <a:round/>
            </a:ln>
            <a:effectLst/>
          </c:spPr>
          <c:marker>
            <c:symbol val="circle"/>
            <c:size val="5"/>
            <c:spPr>
              <a:solidFill>
                <a:schemeClr val="accent1"/>
              </a:solidFill>
              <a:ln w="9525">
                <a:solidFill>
                  <a:schemeClr val="accent1"/>
                </a:solidFill>
              </a:ln>
              <a:effectLst/>
            </c:spPr>
          </c:marker>
          <c:dLbls>
            <c:dLbl>
              <c:idx val="0"/>
              <c:layout>
                <c:manualLayout>
                  <c:x val="-0.11571460370660414"/>
                  <c:y val="5.2566732846481688E-2"/>
                </c:manualLayout>
              </c:layout>
              <c:tx>
                <c:rich>
                  <a:bodyPr/>
                  <a:lstStyle/>
                  <a:p>
                    <a:fld id="{6BD8C70A-5F23-463D-8B00-DAAB97646565}"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{6BD8C70A-5F23-463D-8B00-DAAB97646565}</c15:txfldGUID>
                      <c15:f>'Model Data Averages'!$H$3</c15:f>
                      <c15:dlblFieldTableCache>
                        <c:ptCount val="1"/>
                        <c:pt idx="0">
                          <c:v>Jan</c:v>
                        </c:pt>
                      </c15:dlblFieldTableCache>
                    </c15:dlblFTEntry>
                  </c15:dlblFieldTable>
                  <c15:showDataLabelsRange val="0"/>
                </c:ext>
                <c:ext xmlns:c16="http://schemas.microsoft.com/office/drawing/2014/chart" uri="{C3380CC4-5D6E-409C-BE32-E72D297353CC}">
                  <c16:uniqueId val="{00000000-AE3F-4B94-A588-ED212449D9FE}"/>
                </c:ext>
              </c:extLst>
            </c:dLbl>
            <c:dLbl>
              <c:idx val="1"/>
              <c:layout>
                <c:manualLayout>
                  <c:x val="-0.14940366554523576"/>
                  <c:y val="2.1902805352701504E-3"/>
                </c:manualLayout>
              </c:layout>
              <c:tx>
                <c:rich>
                  <a:bodyPr/>
                  <a:lstStyle/>
                  <a:p>
                    <a:fld id="{5A7B2B07-2CCD-4FF6-847E-721848D52928}"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{5A7B2B07-2CCD-4FF6-847E-721848D52928}</c15:txfldGUID>
                      <c15:f>'Model Data Averages'!$H$4</c15:f>
                      <c15:dlblFieldTableCache>
                        <c:ptCount val="1"/>
                        <c:pt idx="0">
                          <c:v>Feb</c:v>
                        </c:pt>
                      </c15:dlblFieldTableCache>
                    </c15:dlblFTEntry>
                  </c15:dlblFieldTable>
                  <c15:showDataLabelsRange val="0"/>
                </c:ext>
                <c:ext xmlns:c16="http://schemas.microsoft.com/office/drawing/2014/chart" uri="{C3380CC4-5D6E-409C-BE32-E72D297353CC}">
                  <c16:uniqueId val="{00000001-AE3F-4B94-A588-ED212449D9FE}"/>
                </c:ext>
              </c:extLst>
            </c:dLbl>
            <c:dLbl>
              <c:idx val="2"/>
              <c:layout>
                <c:manualLayout>
                  <c:x val="-0.18016324374572543"/>
                  <c:y val="-2.4093085887970773E-2"/>
                </c:manualLayout>
              </c:layout>
              <c:tx>
                <c:rich>
                  <a:bodyPr/>
                  <a:lstStyle/>
                  <a:p>
                    <a:fld id="{767BFC1A-5032-4DFE-95C7-0E8739BED3A3}"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{767BFC1A-5032-4DFE-95C7-0E8739BED3A3}</c15:txfldGUID>
                      <c15:f>'Model Data Averages'!$H$5</c15:f>
                      <c15:dlblFieldTableCache>
                        <c:ptCount val="1"/>
                        <c:pt idx="0">
                          <c:v>Mar</c:v>
                        </c:pt>
                      </c15:dlblFieldTableCache>
                    </c15:dlblFTEntry>
                  </c15:dlblFieldTable>
                  <c15:showDataLabelsRange val="0"/>
                </c:ext>
                <c:ext xmlns:c16="http://schemas.microsoft.com/office/drawing/2014/chart" uri="{C3380CC4-5D6E-409C-BE32-E72D297353CC}">
                  <c16:uniqueId val="{00000002-AE3F-4B94-A588-ED212449D9FE}"/>
                </c:ext>
              </c:extLst>
            </c:dLbl>
            <c:dLbl>
              <c:idx val="3"/>
              <c:layout>
                <c:manualLayout>
                  <c:x val="-0.12157357098288794"/>
                  <c:y val="-9.6372343551883094E-2"/>
                </c:manualLayout>
              </c:layout>
              <c:tx>
                <c:rich>
                  <a:bodyPr/>
                  <a:lstStyle/>
                  <a:p>
                    <a:fld id="{5970DC40-5B2C-418B-8015-77E113B0E08B}"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{5970DC40-5B2C-418B-8015-77E113B0E08B}</c15:txfldGUID>
                      <c15:f>'Model Data Averages'!$H$6</c15:f>
                      <c15:dlblFieldTableCache>
                        <c:ptCount val="1"/>
                        <c:pt idx="0">
                          <c:v>Apr</c:v>
                        </c:pt>
                      </c15:dlblFieldTableCache>
                    </c15:dlblFTEntry>
                  </c15:dlblFieldTable>
                  <c15:showDataLabelsRange val="0"/>
                </c:ext>
                <c:ext xmlns:c16="http://schemas.microsoft.com/office/drawing/2014/chart" uri="{C3380CC4-5D6E-409C-BE32-E72D297353CC}">
                  <c16:uniqueId val="{00000003-AE3F-4B94-A588-ED212449D9FE}"/>
                </c:ext>
              </c:extLst>
            </c:dLbl>
            <c:dLbl>
              <c:idx val="4"/>
              <c:layout>
                <c:manualLayout>
                  <c:x val="-9.6672960058681937E-2"/>
                  <c:y val="-4.5995891240671556E-2"/>
                </c:manualLayout>
              </c:layout>
              <c:tx>
                <c:rich>
                  <a:bodyPr/>
                  <a:lstStyle/>
                  <a:p>
                    <a:fld id="{20FF34AE-D4F7-4AB2-8C95-DBF6B9DEF972}"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{20FF34AE-D4F7-4AB2-8C95-DBF6B9DEF972}</c15:txfldGUID>
                      <c15:f>'Model Data Averages'!$H$7</c15:f>
                      <c15:dlblFieldTableCache>
                        <c:ptCount val="1"/>
                        <c:pt idx="0">
                          <c:v>May</c:v>
                        </c:pt>
                      </c15:dlblFieldTableCache>
                    </c15:dlblFTEntry>
                  </c15:dlblFieldTable>
                  <c15:showDataLabelsRange val="0"/>
                </c:ext>
                <c:ext xmlns:c16="http://schemas.microsoft.com/office/drawing/2014/chart" uri="{C3380CC4-5D6E-409C-BE32-E72D297353CC}">
                  <c16:uniqueId val="{00000004-AE3F-4B94-A588-ED212449D9FE}"/>
                </c:ext>
              </c:extLst>
            </c:dLbl>
            <c:dLbl>
              <c:idx val="5"/>
              <c:layout>
                <c:manualLayout>
                  <c:x val="-0.13915047281173926"/>
                  <c:y val="-5.9137574452291938E-2"/>
                </c:manualLayout>
              </c:layout>
              <c:tx>
                <c:rich>
                  <a:bodyPr/>
                  <a:lstStyle/>
                  <a:p>
                    <a:fld id="{F3BFC321-323D-41C7-A8BD-F56736ED8A35}"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{F3BFC321-323D-41C7-A8BD-F56736ED8A35}</c15:txfldGUID>
                      <c15:f>'Model Data Averages'!$H$8</c15:f>
                      <c15:dlblFieldTableCache>
                        <c:ptCount val="1"/>
                        <c:pt idx="0">
                          <c:v>Jun</c:v>
                        </c:pt>
                      </c15:dlblFieldTableCache>
                    </c15:dlblFTEntry>
                  </c15:dlblFieldTable>
                  <c15:showDataLabelsRange val="0"/>
                </c:ext>
                <c:ext xmlns:c16="http://schemas.microsoft.com/office/drawing/2014/chart" uri="{C3380CC4-5D6E-409C-BE32-E72D297353CC}">
                  <c16:uniqueId val="{00000005-AE3F-4B94-A588-ED212449D9FE}"/>
                </c:ext>
              </c:extLst>
            </c:dLbl>
            <c:dLbl>
              <c:idx val="6"/>
              <c:layout>
                <c:manualLayout>
                  <c:x val="-2.7830094562347939E-2"/>
                  <c:y val="0.17084188175106549"/>
                </c:manualLayout>
              </c:layout>
              <c:tx>
                <c:rich>
                  <a:bodyPr/>
                  <a:lstStyle/>
                  <a:p>
                    <a:fld id="{E8C8A174-F399-4D7F-ADD6-3CCC68C4DAAE}"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{E8C8A174-F399-4D7F-ADD6-3CCC68C4DAAE}</c15:txfldGUID>
                      <c15:f>'Model Data Averages'!$H$9</c15:f>
                      <c15:dlblFieldTableCache>
                        <c:ptCount val="1"/>
                        <c:pt idx="0">
                          <c:v>Jul</c:v>
                        </c:pt>
                      </c15:dlblFieldTableCache>
                    </c15:dlblFTEntry>
                  </c15:dlblFieldTable>
                  <c15:showDataLabelsRange val="0"/>
                </c:ext>
                <c:ext xmlns:c16="http://schemas.microsoft.com/office/drawing/2014/chart" uri="{C3380CC4-5D6E-409C-BE32-E72D297353CC}">
                  <c16:uniqueId val="{00000006-AE3F-4B94-A588-ED212449D9FE}"/>
                </c:ext>
              </c:extLst>
            </c:dLbl>
            <c:dLbl>
              <c:idx val="7"/>
              <c:layout>
                <c:manualLayout>
                  <c:x val="-4.5406996391199203E-2"/>
                  <c:y val="-6.7898696593372179E-2"/>
                </c:manualLayout>
              </c:layout>
              <c:tx>
                <c:rich>
                  <a:bodyPr/>
                  <a:lstStyle/>
                  <a:p>
                    <a:fld id="{B78D1A01-CDF2-44F1-997B-503483229368}"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{B78D1A01-CDF2-44F1-997B-503483229368}</c15:txfldGUID>
                      <c15:f>'Model Data Averages'!$H$10</c15:f>
                      <c15:dlblFieldTableCache>
                        <c:ptCount val="1"/>
                        <c:pt idx="0">
                          <c:v>Aug</c:v>
                        </c:pt>
                      </c15:dlblFieldTableCache>
                    </c15:dlblFTEntry>
                  </c15:dlblFieldTable>
                  <c15:showDataLabelsRange val="0"/>
                </c:ext>
                <c:ext xmlns:c16="http://schemas.microsoft.com/office/drawing/2014/chart" uri="{C3380CC4-5D6E-409C-BE32-E72D297353CC}">
                  <c16:uniqueId val="{00000007-AE3F-4B94-A588-ED212449D9FE}"/>
                </c:ext>
              </c:extLst>
            </c:dLbl>
            <c:dLbl>
              <c:idx val="8"/>
              <c:layout>
                <c:manualLayout>
                  <c:x val="-9.960244369682382E-2"/>
                  <c:y val="-5.9137574452291938E-2"/>
                </c:manualLayout>
              </c:layout>
              <c:tx>
                <c:rich>
                  <a:bodyPr/>
                  <a:lstStyle/>
                  <a:p>
                    <a:fld id="{2D3D502B-D6BF-4C59-81DA-8527A6CB0A3E}"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{2D3D502B-D6BF-4C59-81DA-8527A6CB0A3E}</c15:txfldGUID>
                      <c15:f>'Model Data Averages'!$H$11</c15:f>
                      <c15:dlblFieldTableCache>
                        <c:ptCount val="1"/>
                        <c:pt idx="0">
                          <c:v>Sep</c:v>
                        </c:pt>
                      </c15:dlblFieldTableCache>
                    </c15:dlblFTEntry>
                  </c15:dlblFieldTable>
                  <c15:showDataLabelsRange val="0"/>
                </c:ext>
                <c:ext xmlns:c16="http://schemas.microsoft.com/office/drawing/2014/chart" uri="{C3380CC4-5D6E-409C-BE32-E72D297353CC}">
                  <c16:uniqueId val="{00000008-AE3F-4B94-A588-ED212449D9FE}"/>
                </c:ext>
              </c:extLst>
            </c:dLbl>
            <c:dLbl>
              <c:idx val="9"/>
              <c:layout>
                <c:manualLayout>
                  <c:x val="-7.4701832772617813E-2"/>
                  <c:y val="-0.11170430729877366"/>
                </c:manualLayout>
              </c:layout>
              <c:tx>
                <c:rich>
                  <a:bodyPr/>
                  <a:lstStyle/>
                  <a:p>
                    <a:fld id="{E5B1E895-48EA-42DD-B073-04F82B5A93C4}"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{E5B1E895-48EA-42DD-B073-04F82B5A93C4}</c15:txfldGUID>
                      <c15:f>'Model Data Averages'!$H$12</c15:f>
                      <c15:dlblFieldTableCache>
                        <c:ptCount val="1"/>
                        <c:pt idx="0">
                          <c:v>Oct</c:v>
                        </c:pt>
                      </c15:dlblFieldTableCache>
                    </c15:dlblFTEntry>
                  </c15:dlblFieldTable>
                  <c15:showDataLabelsRange val="0"/>
                </c:ext>
                <c:ext xmlns:c16="http://schemas.microsoft.com/office/drawing/2014/chart" uri="{C3380CC4-5D6E-409C-BE32-E72D297353CC}">
                  <c16:uniqueId val="{00000009-AE3F-4B94-A588-ED212449D9FE}"/>
                </c:ext>
              </c:extLst>
            </c:dLbl>
            <c:dLbl>
              <c:idx val="10"/>
              <c:layout>
                <c:manualLayout>
                  <c:x val="-2.6365352743276893E-2"/>
                  <c:y val="-8.3230660340262747E-2"/>
                </c:manualLayout>
              </c:layout>
              <c:tx>
                <c:rich>
                  <a:bodyPr/>
                  <a:lstStyle/>
                  <a:p>
                    <a:fld id="{81A18DC0-2179-460E-96BB-294FB1C60136}"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{81A18DC0-2179-460E-96BB-294FB1C60136}</c15:txfldGUID>
                      <c15:f>'Model Data Averages'!$H$13</c15:f>
                      <c15:dlblFieldTableCache>
                        <c:ptCount val="1"/>
                        <c:pt idx="0">
                          <c:v>Nov</c:v>
                        </c:pt>
                      </c15:dlblFieldTableCache>
                    </c15:dlblFTEntry>
                  </c15:dlblFieldTable>
                  <c15:showDataLabelsRange val="0"/>
                </c:ext>
                <c:ext xmlns:c16="http://schemas.microsoft.com/office/drawing/2014/chart" uri="{C3380CC4-5D6E-409C-BE32-E72D297353CC}">
                  <c16:uniqueId val="{0000000A-AE3F-4B94-A588-ED212449D9FE}"/>
                </c:ext>
              </c:extLst>
            </c:dLbl>
            <c:dLbl>
              <c:idx val="11"/>
              <c:layout>
                <c:manualLayout>
                  <c:x val="-0.1054614109731076"/>
                  <c:y val="-3.2854208029051056E-2"/>
                </c:manualLayout>
              </c:layout>
              <c:tx>
                <c:rich>
                  <a:bodyPr/>
                  <a:lstStyle/>
                  <a:p>
                    <a:fld id="{2AFF3090-58AC-49FB-837A-B8428D583BF9}"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{2AFF3090-58AC-49FB-837A-B8428D583BF9}</c15:txfldGUID>
                      <c15:f>'Model Data Averages'!$H$14</c15:f>
                      <c15:dlblFieldTableCache>
                        <c:ptCount val="1"/>
                        <c:pt idx="0">
                          <c:v>Dec</c:v>
                        </c:pt>
                      </c15:dlblFieldTableCache>
                    </c15:dlblFTEntry>
                  </c15:dlblFieldTable>
                  <c15:showDataLabelsRange val="0"/>
                </c:ext>
                <c:ext xmlns:c16="http://schemas.microsoft.com/office/drawing/2014/chart" uri="{C3380CC4-5D6E-409C-BE32-E72D297353CC}">
                  <c16:uniqueId val="{0000000B-AE3F-4B94-A588-ED212449D9F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1"/>
            <c:dispEq val="1"/>
            <c:trendlineLbl>
              <c:layout>
                <c:manualLayout>
                  <c:x val="0.19268728556265891"/>
                  <c:y val="0.5570198963224835"/>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baseline="0">
                        <a:solidFill>
                          <a:schemeClr val="accent1"/>
                        </a:solidFill>
                      </a:rPr>
                      <a:t>y = 7.8405x + 7.5587</a:t>
                    </a:r>
                    <a:br>
                      <a:rPr lang="en-US" baseline="0">
                        <a:solidFill>
                          <a:schemeClr val="accent1"/>
                        </a:solidFill>
                      </a:rPr>
                    </a:br>
                    <a:r>
                      <a:rPr lang="en-US" baseline="0">
                        <a:solidFill>
                          <a:schemeClr val="accent1"/>
                        </a:solidFill>
                      </a:rPr>
                      <a:t>R² = 0.9952</a:t>
                    </a:r>
                    <a:endParaRPr lang="en-US">
                      <a:solidFill>
                        <a:schemeClr val="accent1"/>
                      </a:solidFill>
                    </a:endParaRPr>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'Model Data Averages'!$J$3:$J$14</c:f>
              <c:numCache>
                <c:formatCode>General</c:formatCode>
                <c:ptCount val="12"/>
                <c:pt idx="0">
                  <c:v>-16.533333333333331</c:v>
                </c:pt>
                <c:pt idx="1">
                  <c:v>-15.422222222222224</c:v>
                </c:pt>
                <c:pt idx="2">
                  <c:v>-14.822222222222223</c:v>
                </c:pt>
                <c:pt idx="3">
                  <c:v>-11.455555555555557</c:v>
                </c:pt>
                <c:pt idx="4">
                  <c:v>-8.6777777777777736</c:v>
                </c:pt>
                <c:pt idx="5">
                  <c:v>-7.1277777777777782</c:v>
                </c:pt>
                <c:pt idx="6">
                  <c:v>-5.6222222222222218</c:v>
                </c:pt>
                <c:pt idx="7">
                  <c:v>-4.8333333333333348</c:v>
                </c:pt>
                <c:pt idx="8">
                  <c:v>-6.3333333333333348</c:v>
                </c:pt>
                <c:pt idx="9">
                  <c:v>-10.827777777777779</c:v>
                </c:pt>
                <c:pt idx="10">
                  <c:v>-13.105555555555556</c:v>
                </c:pt>
                <c:pt idx="11">
                  <c:v>-16.927777777777777</c:v>
                </c:pt>
              </c:numCache>
            </c:numRef>
          </c:xVal>
          <c:yVal>
            <c:numRef>
              <c:f>'Model Data Averages'!$I$3:$I$14</c:f>
              <c:numCache>
                <c:formatCode>General</c:formatCode>
                <c:ptCount val="12"/>
                <c:pt idx="0">
                  <c:v>-127.38888888888889</c:v>
                </c:pt>
                <c:pt idx="1">
                  <c:v>-111.66666666666667</c:v>
                </c:pt>
                <c:pt idx="2">
                  <c:v>-107.22222222222223</c:v>
                </c:pt>
                <c:pt idx="3">
                  <c:v>-80.333333333333329</c:v>
                </c:pt>
                <c:pt idx="4">
                  <c:v>-59.388888888888886</c:v>
                </c:pt>
                <c:pt idx="5">
                  <c:v>-49.111111111111114</c:v>
                </c:pt>
                <c:pt idx="6">
                  <c:v>-39.444444444444443</c:v>
                </c:pt>
                <c:pt idx="7">
                  <c:v>-31.444444444444443</c:v>
                </c:pt>
                <c:pt idx="8">
                  <c:v>-41.388888888888886</c:v>
                </c:pt>
                <c:pt idx="9">
                  <c:v>-75.444444444444443</c:v>
                </c:pt>
                <c:pt idx="10">
                  <c:v>-93.555555555555557</c:v>
                </c:pt>
                <c:pt idx="11">
                  <c:v>-127.72222222222223</c:v>
                </c:pt>
              </c:numCache>
            </c:numRef>
          </c:yVal>
          <c:smooth val="0"/>
          <c:extLst>
            <c:ext xmlns:c16="http://schemas.microsoft.com/office/drawing/2014/chart" uri="{C3380CC4-5D6E-409C-BE32-E72D297353CC}">
              <c16:uniqueId val="{00000000-EA32-4159-81AE-D4BBCC589CD7}"/>
            </c:ext>
          </c:extLst>
        </c:ser>
        <c:ser>
          <c:idx val="1"/>
          <c:order val="1"/>
          <c:tx>
            <c:v>Springs</c:v>
          </c:tx>
          <c:spPr>
            <a:ln w="25400" cap="rnd">
              <a:noFill/>
              <a:round/>
            </a:ln>
            <a:effectLst/>
          </c:spPr>
          <c:marker>
            <c:symbol val="circle"/>
            <c:size val="5"/>
            <c:spPr>
              <a:solidFill>
                <a:schemeClr val="accent2"/>
              </a:solidFill>
              <a:ln w="9525">
                <a:solidFill>
                  <a:schemeClr val="accent2"/>
                </a:solidFill>
              </a:ln>
              <a:effectLst/>
            </c:spPr>
          </c:marker>
          <c:dLbls>
            <c:dLbl>
              <c:idx val="0"/>
              <c:layout>
                <c:manualLayout>
                  <c:x val="-9.5743680192215783E-2"/>
                  <c:y val="-0.13579739318674436"/>
                </c:manualLayout>
              </c:layout>
              <c:tx>
                <c:rich>
                  <a:bodyPr/>
                  <a:lstStyle/>
                  <a:p>
                    <a:fld id="{53C5DD10-84DA-40A6-B4F3-7A860F8E8ACA}"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{53C5DD10-84DA-40A6-B4F3-7A860F8E8ACA}</c15:txfldGUID>
                      <c15:f>'Model Data Averages'!$A$2</c15:f>
                      <c15:dlblFieldTableCache>
                        <c:ptCount val="1"/>
                        <c:pt idx="0">
                          <c:v>BE1</c:v>
                        </c:pt>
                      </c15:dlblFieldTableCache>
                    </c15:dlblFTEntry>
                  </c15:dlblFieldTable>
                  <c15:showDataLabelsRange val="0"/>
                </c:ext>
                <c:ext xmlns:c16="http://schemas.microsoft.com/office/drawing/2014/chart" uri="{C3380CC4-5D6E-409C-BE32-E72D297353CC}">
                  <c16:uniqueId val="{0000000D-AE3F-4B94-A588-ED212449D9FE}"/>
                </c:ext>
              </c:extLst>
            </c:dLbl>
            <c:dLbl>
              <c:idx val="1"/>
              <c:layout>
                <c:manualLayout>
                  <c:x val="4.7135350248475434E-2"/>
                  <c:y val="8.7611221410802811E-2"/>
                </c:manualLayout>
              </c:layout>
              <c:tx>
                <c:rich>
                  <a:bodyPr/>
                  <a:lstStyle/>
                  <a:p>
                    <a:fld id="{ADE96B46-8BA3-4513-8F1E-991A8A322D35}"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{ADE96B46-8BA3-4513-8F1E-991A8A322D35}</c15:txfldGUID>
                      <c15:f>'Model Data Averages'!$A$3</c15:f>
                      <c15:dlblFieldTableCache>
                        <c:ptCount val="1"/>
                        <c:pt idx="0">
                          <c:v>BE2</c:v>
                        </c:pt>
                      </c15:dlblFieldTableCache>
                    </c15:dlblFTEntry>
                  </c15:dlblFieldTable>
                  <c15:showDataLabelsRange val="0"/>
                </c:ext>
                <c:ext xmlns:c16="http://schemas.microsoft.com/office/drawing/2014/chart" uri="{C3380CC4-5D6E-409C-BE32-E72D297353CC}">
                  <c16:uniqueId val="{0000000E-AE3F-4B94-A588-ED212449D9FE}"/>
                </c:ext>
              </c:extLst>
            </c:dLbl>
            <c:dLbl>
              <c:idx val="2"/>
              <c:layout>
                <c:manualLayout>
                  <c:x val="-0.10880926677975981"/>
                  <c:y val="-8.9801501946072879E-2"/>
                </c:manualLayout>
              </c:layout>
              <c:tx>
                <c:rich>
                  <a:bodyPr/>
                  <a:lstStyle/>
                  <a:p>
                    <a:fld id="{B7258D0D-4A11-40D6-B8A9-7747523C0DF1}"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{B7258D0D-4A11-40D6-B8A9-7747523C0DF1}</c15:txfldGUID>
                      <c15:f>'Model Data Averages'!$A$4</c15:f>
                      <c15:dlblFieldTableCache>
                        <c:ptCount val="1"/>
                        <c:pt idx="0">
                          <c:v>BE3</c:v>
                        </c:pt>
                      </c15:dlblFieldTableCache>
                    </c15:dlblFTEntry>
                  </c15:dlblFieldTable>
                  <c15:showDataLabelsRange val="0"/>
                </c:ext>
                <c:ext xmlns:c16="http://schemas.microsoft.com/office/drawing/2014/chart" uri="{C3380CC4-5D6E-409C-BE32-E72D297353CC}">
                  <c16:uniqueId val="{0000000F-AE3F-4B94-A588-ED212449D9FE}"/>
                </c:ext>
              </c:extLst>
            </c:dLbl>
            <c:dLbl>
              <c:idx val="3"/>
              <c:layout>
                <c:manualLayout>
                  <c:x val="3.9548029114915284E-2"/>
                  <c:y val="0.16427104014525526"/>
                </c:manualLayout>
              </c:layout>
              <c:tx>
                <c:rich>
                  <a:bodyPr/>
                  <a:lstStyle/>
                  <a:p>
                    <a:fld id="{AF10046A-2232-419B-AF8D-767608A3235E}"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{AF10046A-2232-419B-AF8D-767608A3235E}</c15:txfldGUID>
                      <c15:f>'Model Data Averages'!$A$5</c15:f>
                      <c15:dlblFieldTableCache>
                        <c:ptCount val="1"/>
                        <c:pt idx="0">
                          <c:v>BE4</c:v>
                        </c:pt>
                      </c15:dlblFieldTableCache>
                    </c15:dlblFTEntry>
                  </c15:dlblFieldTable>
                  <c15:showDataLabelsRange val="0"/>
                </c:ext>
                <c:ext xmlns:c16="http://schemas.microsoft.com/office/drawing/2014/chart" uri="{C3380CC4-5D6E-409C-BE32-E72D297353CC}">
                  <c16:uniqueId val="{00000010-AE3F-4B94-A588-ED212449D9FE}"/>
                </c:ext>
              </c:extLst>
            </c:dLbl>
            <c:dLbl>
              <c:idx val="4"/>
              <c:layout>
                <c:manualLayout>
                  <c:x val="-1.4703954970237805E-2"/>
                  <c:y val="0.18836412603322589"/>
                </c:manualLayout>
              </c:layout>
              <c:tx>
                <c:rich>
                  <a:bodyPr/>
                  <a:lstStyle/>
                  <a:p>
                    <a:fld id="{9F5F3A59-FF58-4287-BA7C-808A7A6E7CCF}"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{9F5F3A59-FF58-4287-BA7C-808A7A6E7CCF}</c15:txfldGUID>
                      <c15:f>'Model Data Averages'!$A$6</c15:f>
                      <c15:dlblFieldTableCache>
                        <c:ptCount val="1"/>
                        <c:pt idx="0">
                          <c:v>BE5</c:v>
                        </c:pt>
                      </c15:dlblFieldTableCache>
                    </c15:dlblFTEntry>
                  </c15:dlblFieldTable>
                  <c15:showDataLabelsRange val="0"/>
                </c:ext>
                <c:ext xmlns:c16="http://schemas.microsoft.com/office/drawing/2014/chart" uri="{C3380CC4-5D6E-409C-BE32-E72D297353CC}">
                  <c16:uniqueId val="{00000011-AE3F-4B94-A588-ED212449D9FE}"/>
                </c:ext>
              </c:extLst>
            </c:dLbl>
            <c:dLbl>
              <c:idx val="5"/>
              <c:layout>
                <c:manualLayout>
                  <c:x val="1.9148736038443148E-2"/>
                  <c:y val="8.7611221410802808E-3"/>
                </c:manualLayout>
              </c:layout>
              <c:tx>
                <c:rich>
                  <a:bodyPr/>
                  <a:lstStyle/>
                  <a:p>
                    <a:fld id="{1AD7889E-2492-4D63-9DDD-8B8FB97E88EF}"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{1AD7889E-2492-4D63-9DDD-8B8FB97E88EF}</c15:txfldGUID>
                      <c15:f>'Model Data Averages'!$A$7</c15:f>
                      <c15:dlblFieldTableCache>
                        <c:ptCount val="1"/>
                        <c:pt idx="0">
                          <c:v>BE6</c:v>
                        </c:pt>
                      </c15:dlblFieldTableCache>
                    </c15:dlblFTEntry>
                  </c15:dlblFieldTable>
                  <c15:showDataLabelsRange val="0"/>
                </c:ext>
                <c:ext xmlns:c16="http://schemas.microsoft.com/office/drawing/2014/chart" uri="{C3380CC4-5D6E-409C-BE32-E72D297353CC}">
                  <c16:uniqueId val="{00000012-AE3F-4B94-A588-ED212449D9FE}"/>
                </c:ext>
              </c:extLst>
            </c:dLbl>
            <c:dLbl>
              <c:idx val="6"/>
              <c:layout>
                <c:manualLayout>
                  <c:x val="0"/>
                  <c:y val="1.3141683211620341E-2"/>
                </c:manualLayout>
              </c:layout>
              <c:tx>
                <c:rich>
                  <a:bodyPr/>
                  <a:lstStyle/>
                  <a:p>
                    <a:fld id="{EA8B5F73-EEF5-433C-9479-85321F10BDC4}"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{EA8B5F73-EEF5-433C-9479-85321F10BDC4}</c15:txfldGUID>
                      <c15:f>'Model Data Averages'!$A$8</c15:f>
                      <c15:dlblFieldTableCache>
                        <c:ptCount val="1"/>
                        <c:pt idx="0">
                          <c:v>BE7</c:v>
                        </c:pt>
                      </c15:dlblFieldTableCache>
                    </c15:dlblFTEntry>
                  </c15:dlblFieldTable>
                  <c15:showDataLabelsRange val="0"/>
                </c:ext>
                <c:ext xmlns:c16="http://schemas.microsoft.com/office/drawing/2014/chart" uri="{C3380CC4-5D6E-409C-BE32-E72D297353CC}">
                  <c16:uniqueId val="{00000013-AE3F-4B94-A588-ED212449D9FE}"/>
                </c:ext>
              </c:extLst>
            </c:dLbl>
            <c:dLbl>
              <c:idx val="7"/>
              <c:layout>
                <c:manualLayout>
                  <c:x val="3.8297472076886295E-2"/>
                  <c:y val="0.11389458783404365"/>
                </c:manualLayout>
              </c:layout>
              <c:tx>
                <c:rich>
                  <a:bodyPr/>
                  <a:lstStyle/>
                  <a:p>
                    <a:fld id="{B8D76903-8B8A-4D8A-9140-37DCF155C8A2}"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{B8D76903-8B8A-4D8A-9140-37DCF155C8A2}</c15:txfldGUID>
                      <c15:f>'Model Data Averages'!$A$9</c15:f>
                      <c15:dlblFieldTableCache>
                        <c:ptCount val="1"/>
                        <c:pt idx="0">
                          <c:v>BE8</c:v>
                        </c:pt>
                      </c15:dlblFieldTableCache>
                    </c15:dlblFTEntry>
                  </c15:dlblFieldTable>
                  <c15:showDataLabelsRange val="0"/>
                </c:ext>
                <c:ext xmlns:c16="http://schemas.microsoft.com/office/drawing/2014/chart" uri="{C3380CC4-5D6E-409C-BE32-E72D297353CC}">
                  <c16:uniqueId val="{00000014-AE3F-4B94-A588-ED212449D9FE}"/>
                </c:ext>
              </c:extLst>
            </c:dLbl>
            <c:dLbl>
              <c:idx val="8"/>
              <c:layout>
                <c:manualLayout>
                  <c:x val="2.2094695428972862E-2"/>
                  <c:y val="8.7611221410802808E-3"/>
                </c:manualLayout>
              </c:layout>
              <c:tx>
                <c:rich>
                  <a:bodyPr/>
                  <a:lstStyle/>
                  <a:p>
                    <a:fld id="{E02809DF-E5F6-43F9-87A0-DA843C1AF591}"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{E02809DF-E5F6-43F9-87A0-DA843C1AF591}</c15:txfldGUID>
                      <c15:f>'Model Data Averages'!$A$10</c15:f>
                      <c15:dlblFieldTableCache>
                        <c:ptCount val="1"/>
                        <c:pt idx="0">
                          <c:v>BE9</c:v>
                        </c:pt>
                      </c15:dlblFieldTableCache>
                    </c15:dlblFTEntry>
                  </c15:dlblFieldTable>
                  <c15:showDataLabelsRange val="0"/>
                </c:ext>
                <c:ext xmlns:c16="http://schemas.microsoft.com/office/drawing/2014/chart" uri="{C3380CC4-5D6E-409C-BE32-E72D297353CC}">
                  <c16:uniqueId val="{00000015-AE3F-4B94-A588-ED212449D9FE}"/>
                </c:ext>
              </c:extLst>
            </c:dLbl>
            <c:dLbl>
              <c:idx val="9"/>
              <c:layout>
                <c:manualLayout>
                  <c:x val="4.4189390857943562E-3"/>
                  <c:y val="2.1902805352700702E-3"/>
                </c:manualLayout>
              </c:layout>
              <c:tx>
                <c:rich>
                  <a:bodyPr/>
                  <a:lstStyle/>
                  <a:p>
                    <a:fld id="{57A210B1-E045-4F3D-B04A-8F2F1F99B161}"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{57A210B1-E045-4F3D-B04A-8F2F1F99B161}</c15:txfldGUID>
                      <c15:f>'Model Data Averages'!$A$11</c15:f>
                      <c15:dlblFieldTableCache>
                        <c:ptCount val="1"/>
                        <c:pt idx="0">
                          <c:v>BE10</c:v>
                        </c:pt>
                      </c15:dlblFieldTableCache>
                    </c15:dlblFTEntry>
                  </c15:dlblFieldTable>
                  <c15:showDataLabelsRange val="0"/>
                </c:ext>
                <c:ext xmlns:c16="http://schemas.microsoft.com/office/drawing/2014/chart" uri="{C3380CC4-5D6E-409C-BE32-E72D297353CC}">
                  <c16:uniqueId val="{00000016-AE3F-4B94-A588-ED212449D9FE}"/>
                </c:ext>
              </c:extLst>
            </c:dLbl>
            <c:dLbl>
              <c:idx val="10"/>
              <c:layout>
                <c:manualLayout>
                  <c:x val="2.356767512423761E-2"/>
                  <c:y val="8.5420940875532661E-2"/>
                </c:manualLayout>
              </c:layout>
              <c:tx>
                <c:rich>
                  <a:bodyPr/>
                  <a:lstStyle/>
                  <a:p>
                    <a:fld id="{2D758323-7060-42BF-A151-5996BE4F2E18}"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{2D758323-7060-42BF-A151-5996BE4F2E18}</c15:txfldGUID>
                      <c15:f>'Model Data Averages'!$A$12</c15:f>
                      <c15:dlblFieldTableCache>
                        <c:ptCount val="1"/>
                        <c:pt idx="0">
                          <c:v>BE11</c:v>
                        </c:pt>
                      </c15:dlblFieldTableCache>
                    </c15:dlblFTEntry>
                  </c15:dlblFieldTable>
                  <c15:showDataLabelsRange val="0"/>
                </c:ext>
                <c:ext xmlns:c16="http://schemas.microsoft.com/office/drawing/2014/chart" uri="{C3380CC4-5D6E-409C-BE32-E72D297353CC}">
                  <c16:uniqueId val="{00000017-AE3F-4B94-A588-ED212449D9FE}"/>
                </c:ext>
              </c:extLst>
            </c:dLbl>
            <c:dLbl>
              <c:idx val="11"/>
              <c:layout>
                <c:manualLayout>
                  <c:x val="1.4729796952648574E-2"/>
                  <c:y val="3.723476909959119E-2"/>
                </c:manualLayout>
              </c:layout>
              <c:tx>
                <c:rich>
                  <a:bodyPr/>
                  <a:lstStyle/>
                  <a:p>
                    <a:fld id="{EC9967BA-899C-4632-8D28-14B887F9A7C3}"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{EC9967BA-899C-4632-8D28-14B887F9A7C3}</c15:txfldGUID>
                      <c15:f>'Model Data Averages'!$A$13</c15:f>
                      <c15:dlblFieldTableCache>
                        <c:ptCount val="1"/>
                        <c:pt idx="0">
                          <c:v>BE12</c:v>
                        </c:pt>
                      </c15:dlblFieldTableCache>
                    </c15:dlblFTEntry>
                  </c15:dlblFieldTable>
                  <c15:showDataLabelsRange val="0"/>
                </c:ext>
                <c:ext xmlns:c16="http://schemas.microsoft.com/office/drawing/2014/chart" uri="{C3380CC4-5D6E-409C-BE32-E72D297353CC}">
                  <c16:uniqueId val="{00000018-AE3F-4B94-A588-ED212449D9FE}"/>
                </c:ext>
              </c:extLst>
            </c:dLbl>
            <c:dLbl>
              <c:idx val="12"/>
              <c:layout>
                <c:manualLayout>
                  <c:x val="-7.6594944153772687E-2"/>
                  <c:y val="-0.14236823479255462"/>
                </c:manualLayout>
              </c:layout>
              <c:tx>
                <c:rich>
                  <a:bodyPr/>
                  <a:lstStyle/>
                  <a:p>
                    <a:fld id="{1FBE2513-740C-4B61-9119-599346341097}"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{1FBE2513-740C-4B61-9119-599346341097}</c15:txfldGUID>
                      <c15:f>'Model Data Averages'!$A$14</c15:f>
                      <c15:dlblFieldTableCache>
                        <c:ptCount val="1"/>
                        <c:pt idx="0">
                          <c:v>BE13</c:v>
                        </c:pt>
                      </c15:dlblFieldTableCache>
                    </c15:dlblFTEntry>
                  </c15:dlblFieldTable>
                  <c15:showDataLabelsRange val="0"/>
                </c:ext>
                <c:ext xmlns:c16="http://schemas.microsoft.com/office/drawing/2014/chart" uri="{C3380CC4-5D6E-409C-BE32-E72D297353CC}">
                  <c16:uniqueId val="{00000019-AE3F-4B94-A588-ED212449D9FE}"/>
                </c:ext>
              </c:extLst>
            </c:dLbl>
            <c:dLbl>
              <c:idx val="13"/>
              <c:layout>
                <c:manualLayout>
                  <c:x val="1.0310857866853894E-2"/>
                  <c:y val="0.14236823479255456"/>
                </c:manualLayout>
              </c:layout>
              <c:tx>
                <c:rich>
                  <a:bodyPr/>
                  <a:lstStyle/>
                  <a:p>
                    <a:fld id="{1FF8032F-00B2-4AC3-9AFF-B64DFDD8524C}"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{1FF8032F-00B2-4AC3-9AFF-B64DFDD8524C}</c15:txfldGUID>
                      <c15:f>'Model Data Averages'!$A$15</c15:f>
                      <c15:dlblFieldTableCache>
                        <c:ptCount val="1"/>
                        <c:pt idx="0">
                          <c:v>BE14</c:v>
                        </c:pt>
                      </c15:dlblFieldTableCache>
                    </c15:dlblFTEntry>
                  </c15:dlblFieldTable>
                  <c15:showDataLabelsRange val="0"/>
                </c:ext>
                <c:ext xmlns:c16="http://schemas.microsoft.com/office/drawing/2014/chart" uri="{C3380CC4-5D6E-409C-BE32-E72D297353CC}">
                  <c16:uniqueId val="{0000001A-AE3F-4B94-A588-ED212449D9FE}"/>
                </c:ext>
              </c:extLst>
            </c:dLbl>
            <c:dLbl>
              <c:idx val="14"/>
              <c:layout>
                <c:manualLayout>
                  <c:x val="2.0621715733707895E-2"/>
                  <c:y val="5.6947293917021788E-2"/>
                </c:manualLayout>
              </c:layout>
              <c:tx>
                <c:rich>
                  <a:bodyPr/>
                  <a:lstStyle/>
                  <a:p>
                    <a:fld id="{72A73EC9-6359-451D-A114-E4B397871D64}"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{72A73EC9-6359-451D-A114-E4B397871D64}</c15:txfldGUID>
                      <c15:f>'Model Data Averages'!$A$16</c15:f>
                      <c15:dlblFieldTableCache>
                        <c:ptCount val="1"/>
                        <c:pt idx="0">
                          <c:v>BE15</c:v>
                        </c:pt>
                      </c15:dlblFieldTableCache>
                    </c15:dlblFTEntry>
                  </c15:dlblFieldTable>
                  <c15:showDataLabelsRange val="0"/>
                </c:ext>
                <c:ext xmlns:c16="http://schemas.microsoft.com/office/drawing/2014/chart" uri="{C3380CC4-5D6E-409C-BE32-E72D297353CC}">
                  <c16:uniqueId val="{0000001B-AE3F-4B94-A588-ED212449D9FE}"/>
                </c:ext>
              </c:extLst>
            </c:dLbl>
            <c:dLbl>
              <c:idx val="15"/>
              <c:layout>
                <c:manualLayout>
                  <c:x val="-1.1783837562118968E-2"/>
                  <c:y val="-5.6947293917021864E-2"/>
                </c:manualLayout>
              </c:layout>
              <c:tx>
                <c:rich>
                  <a:bodyPr/>
                  <a:lstStyle/>
                  <a:p>
                    <a:fld id="{ABCE05E6-E89D-4B04-9DCA-3ED8F55419E0}" type="CELLREF">
                      <a:rPr lang="en-US"/>
                      <a:pPr/>
                      <a:t>[CELLREF]</a:t>
                    </a:fld>
                    <a:endParaRPr lang="en-US"/>
                  </a:p>
                </c:rich>
              </c:tx>
              <c:showLegendKey val="0"/>
              <c:showVal val="1"/>
              <c:showCatName val="0"/>
              <c:showSerName val="0"/>
              <c:showPercent val="0"/>
              <c:showBubbleSize val="0"/>
              <c:extLst>
                <c:ext xmlns:c15="http://schemas.microsoft.com/office/drawing/2012/chart" uri="{CE6537A1-D6FC-4f65-9D91-7224C49458BB}">
                  <c15:dlblFieldTable>
                    <c15:dlblFTEntry>
                      <c15:txfldGUID>{ABCE05E6-E89D-4B04-9DCA-3ED8F55419E0}</c15:txfldGUID>
                      <c15:f>'Model Data Averages'!$A$17</c15:f>
                      <c15:dlblFieldTableCache>
                        <c:ptCount val="1"/>
                        <c:pt idx="0">
                          <c:v>BE16</c:v>
                        </c:pt>
                      </c15:dlblFieldTableCache>
                    </c15:dlblFTEntry>
                  </c15:dlblFieldTable>
                  <c15:showDataLabelsRange val="0"/>
                </c:ext>
                <c:ext xmlns:c16="http://schemas.microsoft.com/office/drawing/2014/chart" uri="{C3380CC4-5D6E-409C-BE32-E72D297353CC}">
                  <c16:uniqueId val="{0000001C-AE3F-4B94-A588-ED212449D9FE}"/>
                </c:ext>
              </c:extLst>
            </c:dLbl>
            <c:dLbl>
              <c:idx val="16"/>
              <c:layout>
                <c:manualLayout>
                  <c:x val="-5.6253937007874018E-2"/>
                  <c:y val="0.10853178769320501"/>
                </c:manualLayout>
              </c:layout>
              <c:tx>
                <c:rich>
                  <a:bodyPr/>
                  <a:lstStyle/>
                  <a:p>
                    <a:r>
                      <a:rPr lang="en-US" dirty="0"/>
                      <a:t>UMU 1</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D-AE3F-4B94-A588-ED212449D9FE}"/>
                </c:ext>
              </c:extLst>
            </c:dLbl>
            <c:dLbl>
              <c:idx val="17"/>
              <c:layout>
                <c:manualLayout>
                  <c:x val="2.9710793963254593E-2"/>
                  <c:y val="0.20522236803732866"/>
                </c:manualLayout>
              </c:layout>
              <c:tx>
                <c:rich>
                  <a:bodyPr/>
                  <a:lstStyle/>
                  <a:p>
                    <a:r>
                      <a:rPr lang="en-US"/>
                      <a:t>UMU 25</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AE3F-4B94-A588-ED212449D9F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2"/>
                </a:solidFill>
                <a:prstDash val="sysDot"/>
              </a:ln>
              <a:effectLst/>
            </c:spPr>
            <c:trendlineType val="linear"/>
            <c:dispRSqr val="1"/>
            <c:dispEq val="1"/>
            <c:trendlineLbl>
              <c:layout>
                <c:manualLayout>
                  <c:x val="9.487538979257687E-2"/>
                  <c:y val="0.53974586510019584"/>
                </c:manualLayout>
              </c:layout>
              <c:tx>
                <c:rich>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r>
                      <a:rPr lang="en-US" baseline="0">
                        <a:solidFill>
                          <a:schemeClr val="accent2"/>
                        </a:solidFill>
                      </a:rPr>
                      <a:t>y = 7.7812x + 1.2764</a:t>
                    </a:r>
                    <a:br>
                      <a:rPr lang="en-US" baseline="0">
                        <a:solidFill>
                          <a:schemeClr val="accent2"/>
                        </a:solidFill>
                      </a:rPr>
                    </a:br>
                    <a:r>
                      <a:rPr lang="en-US" baseline="0">
                        <a:solidFill>
                          <a:schemeClr val="accent2"/>
                        </a:solidFill>
                      </a:rPr>
                      <a:t>R² = 0.9747</a:t>
                    </a:r>
                    <a:endParaRPr lang="en-US">
                      <a:solidFill>
                        <a:schemeClr val="accent2"/>
                      </a:solidFill>
                    </a:endParaRPr>
                  </a:p>
                </c:rich>
              </c:tx>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'Model Data Averages'!$C$2:$C$19</c:f>
              <c:numCache>
                <c:formatCode>General</c:formatCode>
                <c:ptCount val="18"/>
                <c:pt idx="0">
                  <c:v>-12.842096</c:v>
                </c:pt>
                <c:pt idx="1">
                  <c:v>-12.730832999999999</c:v>
                </c:pt>
                <c:pt idx="2">
                  <c:v>-14.184130666666666</c:v>
                </c:pt>
                <c:pt idx="3">
                  <c:v>-12.780006333333333</c:v>
                </c:pt>
                <c:pt idx="4">
                  <c:v>-13.032775000000001</c:v>
                </c:pt>
                <c:pt idx="5">
                  <c:v>-10.398829999999998</c:v>
                </c:pt>
                <c:pt idx="6">
                  <c:v>-8.0906856666666673</c:v>
                </c:pt>
                <c:pt idx="7">
                  <c:v>-12.681070333333333</c:v>
                </c:pt>
                <c:pt idx="8">
                  <c:v>-11.009747666666668</c:v>
                </c:pt>
                <c:pt idx="9">
                  <c:v>-2.3916513333333334</c:v>
                </c:pt>
                <c:pt idx="10">
                  <c:v>-4.7365033333333342</c:v>
                </c:pt>
                <c:pt idx="11">
                  <c:v>-12.247993333333334</c:v>
                </c:pt>
                <c:pt idx="12">
                  <c:v>-5.5183503333333332</c:v>
                </c:pt>
                <c:pt idx="13">
                  <c:v>-5.2493443333333332</c:v>
                </c:pt>
                <c:pt idx="14">
                  <c:v>-4.6647249999999998</c:v>
                </c:pt>
                <c:pt idx="15">
                  <c:v>-4.5491090000000005</c:v>
                </c:pt>
                <c:pt idx="16">
                  <c:v>-14.64</c:v>
                </c:pt>
                <c:pt idx="17">
                  <c:v>-12.91</c:v>
                </c:pt>
              </c:numCache>
            </c:numRef>
          </c:xVal>
          <c:yVal>
            <c:numRef>
              <c:f>'Model Data Averages'!$B$2:$B$19</c:f>
              <c:numCache>
                <c:formatCode>General</c:formatCode>
                <c:ptCount val="18"/>
                <c:pt idx="0">
                  <c:v>-97.08735066666668</c:v>
                </c:pt>
                <c:pt idx="1">
                  <c:v>-95.414681999999985</c:v>
                </c:pt>
                <c:pt idx="2">
                  <c:v>-103.70294233333334</c:v>
                </c:pt>
                <c:pt idx="3">
                  <c:v>-98.75139866666666</c:v>
                </c:pt>
                <c:pt idx="4">
                  <c:v>-98.18713533333333</c:v>
                </c:pt>
                <c:pt idx="5">
                  <c:v>-80.765973333333321</c:v>
                </c:pt>
                <c:pt idx="6">
                  <c:v>-74.257901666666669</c:v>
                </c:pt>
                <c:pt idx="7">
                  <c:v>-99.482580333333331</c:v>
                </c:pt>
                <c:pt idx="8">
                  <c:v>-92.183305000000004</c:v>
                </c:pt>
                <c:pt idx="9">
                  <c:v>-23.067121666666665</c:v>
                </c:pt>
                <c:pt idx="10">
                  <c:v>-35.24569533333333</c:v>
                </c:pt>
                <c:pt idx="11">
                  <c:v>-93.834863333333331</c:v>
                </c:pt>
                <c:pt idx="12">
                  <c:v>-36.417165666666669</c:v>
                </c:pt>
                <c:pt idx="13">
                  <c:v>-35.31993933333333</c:v>
                </c:pt>
                <c:pt idx="14">
                  <c:v>-30.911778999999999</c:v>
                </c:pt>
                <c:pt idx="15">
                  <c:v>-29.619667333333336</c:v>
                </c:pt>
                <c:pt idx="16">
                  <c:v>-107.7</c:v>
                </c:pt>
                <c:pt idx="17">
                  <c:v>-98</c:v>
                </c:pt>
              </c:numCache>
            </c:numRef>
          </c:yVal>
          <c:smooth val="0"/>
          <c:extLst>
            <c:ext xmlns:c16="http://schemas.microsoft.com/office/drawing/2014/chart" uri="{C3380CC4-5D6E-409C-BE32-E72D297353CC}">
              <c16:uniqueId val="{00000001-EA32-4159-81AE-D4BBCC589CD7}"/>
            </c:ext>
          </c:extLst>
        </c:ser>
        <c:dLbls>
          <c:showLegendKey val="0"/>
          <c:showVal val="0"/>
          <c:showCatName val="0"/>
          <c:showSerName val="0"/>
          <c:showPercent val="0"/>
          <c:showBubbleSize val="0"/>
        </c:dLbls>
        <c:axId val="351983048"/>
        <c:axId val="351983440"/>
      </c:scatterChart>
      <c:valAx>
        <c:axId val="3519830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effectLst/>
                  </a:rPr>
                  <a:t>δ</a:t>
                </a:r>
                <a:r>
                  <a:rPr lang="en-US" sz="1400" baseline="30000">
                    <a:effectLst/>
                  </a:rPr>
                  <a:t>18</a:t>
                </a:r>
                <a:r>
                  <a:rPr lang="en-US" sz="1400" b="0" i="0" u="none" strike="noStrike" baseline="0">
                    <a:effectLst/>
                  </a:rPr>
                  <a:t>O </a:t>
                </a:r>
                <a:r>
                  <a:rPr lang="en-US" sz="1400">
                    <a:effectLst/>
                  </a:rPr>
                  <a:t>(‰,V-SMOW)</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1983440"/>
        <c:crossesAt val="-140"/>
        <c:crossBetween val="midCat"/>
        <c:majorUnit val="5"/>
      </c:valAx>
      <c:valAx>
        <c:axId val="35198344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a:effectLst/>
                  </a:rPr>
                  <a:t>δ</a:t>
                </a:r>
                <a:r>
                  <a:rPr lang="en-US" sz="1400" baseline="-25000">
                    <a:effectLst/>
                  </a:rPr>
                  <a:t> D </a:t>
                </a:r>
                <a:r>
                  <a:rPr lang="en-US" sz="1400">
                    <a:effectLst/>
                  </a:rPr>
                  <a:t>(‰,V-SMOW</a:t>
                </a:r>
                <a:r>
                  <a:rPr lang="en-US" sz="1800">
                    <a:effectLst/>
                  </a:rPr>
                  <a:t>)</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51983048"/>
        <c:crossesAt val="-20"/>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56AED6-E716-437B-ACDB-8E2FC330BCF2}" type="doc">
      <dgm:prSet loTypeId="urn:microsoft.com/office/officeart/2016/7/layout/VerticalHollowActionList" loCatId="List" qsTypeId="urn:microsoft.com/office/officeart/2005/8/quickstyle/simple1" qsCatId="simple" csTypeId="urn:microsoft.com/office/officeart/2005/8/colors/colorful2" csCatId="colorful"/>
      <dgm:spPr/>
      <dgm:t>
        <a:bodyPr/>
        <a:lstStyle/>
        <a:p>
          <a:endParaRPr lang="en-US"/>
        </a:p>
      </dgm:t>
    </dgm:pt>
    <dgm:pt modelId="{F2F033A4-1B3F-4AB6-8A17-C1DADD241F95}">
      <dgm:prSet/>
      <dgm:spPr/>
      <dgm:t>
        <a:bodyPr/>
        <a:lstStyle/>
        <a:p>
          <a:r>
            <a:rPr lang="en-US"/>
            <a:t>Hydrology</a:t>
          </a:r>
        </a:p>
      </dgm:t>
    </dgm:pt>
    <dgm:pt modelId="{BE202614-26D8-4097-A7BA-129B728F16E8}" type="parTrans" cxnId="{B40B90B8-BAAF-4CF7-AE0C-DB1263B86BBE}">
      <dgm:prSet/>
      <dgm:spPr/>
      <dgm:t>
        <a:bodyPr/>
        <a:lstStyle/>
        <a:p>
          <a:endParaRPr lang="en-US"/>
        </a:p>
      </dgm:t>
    </dgm:pt>
    <dgm:pt modelId="{B5A91B45-80D7-4E5B-BB72-FF49AE688DDA}" type="sibTrans" cxnId="{B40B90B8-BAAF-4CF7-AE0C-DB1263B86BBE}">
      <dgm:prSet/>
      <dgm:spPr/>
      <dgm:t>
        <a:bodyPr/>
        <a:lstStyle/>
        <a:p>
          <a:endParaRPr lang="en-US"/>
        </a:p>
      </dgm:t>
    </dgm:pt>
    <dgm:pt modelId="{A5E4D47B-A17C-419A-8E19-21F7CB78C091}">
      <dgm:prSet/>
      <dgm:spPr/>
      <dgm:t>
        <a:bodyPr/>
        <a:lstStyle/>
        <a:p>
          <a:r>
            <a:rPr lang="en-US" dirty="0"/>
            <a:t>What would mega-drought maps of southeastern Utah look like? That is, what water sources would persist after droughts of various durations? </a:t>
          </a:r>
        </a:p>
      </dgm:t>
    </dgm:pt>
    <dgm:pt modelId="{455F8E6C-BB53-436A-A033-39F610ABEEED}" type="parTrans" cxnId="{337CA218-4F5D-4248-B1C7-F4F50D4BBC4B}">
      <dgm:prSet/>
      <dgm:spPr/>
      <dgm:t>
        <a:bodyPr/>
        <a:lstStyle/>
        <a:p>
          <a:endParaRPr lang="en-US"/>
        </a:p>
      </dgm:t>
    </dgm:pt>
    <dgm:pt modelId="{E404BF6D-D46E-48B4-8A0C-55F8C7698C12}" type="sibTrans" cxnId="{337CA218-4F5D-4248-B1C7-F4F50D4BBC4B}">
      <dgm:prSet/>
      <dgm:spPr/>
      <dgm:t>
        <a:bodyPr/>
        <a:lstStyle/>
        <a:p>
          <a:endParaRPr lang="en-US"/>
        </a:p>
      </dgm:t>
    </dgm:pt>
    <dgm:pt modelId="{997B3245-FBFA-4709-803A-6D6C5D2369DE}">
      <dgm:prSet/>
      <dgm:spPr/>
      <dgm:t>
        <a:bodyPr/>
        <a:lstStyle/>
        <a:p>
          <a:r>
            <a:rPr lang="en-US"/>
            <a:t>On the other hand, what would the hydrography of southeastern Utah look like under increased precipitation or a change in the seasonality of precipitation? </a:t>
          </a:r>
        </a:p>
      </dgm:t>
    </dgm:pt>
    <dgm:pt modelId="{71344EB0-5E1B-4D07-A316-DDD4F6AC2C46}" type="parTrans" cxnId="{7A208127-5D4B-459A-BB02-A8FFE8C177C0}">
      <dgm:prSet/>
      <dgm:spPr/>
      <dgm:t>
        <a:bodyPr/>
        <a:lstStyle/>
        <a:p>
          <a:endParaRPr lang="en-US"/>
        </a:p>
      </dgm:t>
    </dgm:pt>
    <dgm:pt modelId="{7ED3FA51-05A2-4ADF-8D0A-94D35F36DB63}" type="sibTrans" cxnId="{7A208127-5D4B-459A-BB02-A8FFE8C177C0}">
      <dgm:prSet/>
      <dgm:spPr/>
      <dgm:t>
        <a:bodyPr/>
        <a:lstStyle/>
        <a:p>
          <a:endParaRPr lang="en-US"/>
        </a:p>
      </dgm:t>
    </dgm:pt>
    <dgm:pt modelId="{BDEE66F8-D7BC-4BA5-8197-542CE92747D4}">
      <dgm:prSet/>
      <dgm:spPr/>
      <dgm:t>
        <a:bodyPr/>
        <a:lstStyle/>
        <a:p>
          <a:r>
            <a:rPr lang="en-US" dirty="0"/>
            <a:t>Culture</a:t>
          </a:r>
        </a:p>
      </dgm:t>
    </dgm:pt>
    <dgm:pt modelId="{02B898A5-7D9E-45E3-AF8C-DFE8A433F571}" type="parTrans" cxnId="{24D79926-F198-40CA-84D2-1C9D655F6859}">
      <dgm:prSet/>
      <dgm:spPr/>
      <dgm:t>
        <a:bodyPr/>
        <a:lstStyle/>
        <a:p>
          <a:endParaRPr lang="en-US"/>
        </a:p>
      </dgm:t>
    </dgm:pt>
    <dgm:pt modelId="{1563B3C3-A414-4CC2-AF32-CE1C392DCB37}" type="sibTrans" cxnId="{24D79926-F198-40CA-84D2-1C9D655F6859}">
      <dgm:prSet/>
      <dgm:spPr/>
      <dgm:t>
        <a:bodyPr/>
        <a:lstStyle/>
        <a:p>
          <a:endParaRPr lang="en-US"/>
        </a:p>
      </dgm:t>
    </dgm:pt>
    <dgm:pt modelId="{AC9A38A3-A96E-4F20-BD5B-B77E988A6CEE}">
      <dgm:prSet/>
      <dgm:spPr/>
      <dgm:t>
        <a:bodyPr/>
        <a:lstStyle/>
        <a:p>
          <a:r>
            <a:rPr lang="en-US" dirty="0"/>
            <a:t>How could the above hydrographic maps be used to interpret Native American oral histories from southeastern Utah, especially as they relate to springs? </a:t>
          </a:r>
        </a:p>
      </dgm:t>
    </dgm:pt>
    <dgm:pt modelId="{E55C5329-0500-42A3-8F52-115B605F40DA}" type="parTrans" cxnId="{45B448BF-E592-4E05-9EA0-CB5450C249DB}">
      <dgm:prSet/>
      <dgm:spPr/>
      <dgm:t>
        <a:bodyPr/>
        <a:lstStyle/>
        <a:p>
          <a:endParaRPr lang="en-US"/>
        </a:p>
      </dgm:t>
    </dgm:pt>
    <dgm:pt modelId="{750B59D5-B564-436A-A9A4-A5CD466C418C}" type="sibTrans" cxnId="{45B448BF-E592-4E05-9EA0-CB5450C249DB}">
      <dgm:prSet/>
      <dgm:spPr/>
      <dgm:t>
        <a:bodyPr/>
        <a:lstStyle/>
        <a:p>
          <a:endParaRPr lang="en-US"/>
        </a:p>
      </dgm:t>
    </dgm:pt>
    <dgm:pt modelId="{1DF3B9DE-1F4B-47E6-9E8F-37E4DB98828F}">
      <dgm:prSet/>
      <dgm:spPr/>
      <dgm:t>
        <a:bodyPr/>
        <a:lstStyle/>
        <a:p>
          <a:r>
            <a:rPr lang="en-US" dirty="0"/>
            <a:t>How could the above hydrographic maps be used to interpret the rock art that is associated with springs in southeastern Utah? </a:t>
          </a:r>
        </a:p>
      </dgm:t>
    </dgm:pt>
    <dgm:pt modelId="{BD478050-63B1-40DB-91C9-26E638BE66A5}" type="parTrans" cxnId="{87F095B3-C17B-4B2D-86F3-5613275EA0E5}">
      <dgm:prSet/>
      <dgm:spPr/>
      <dgm:t>
        <a:bodyPr/>
        <a:lstStyle/>
        <a:p>
          <a:endParaRPr lang="en-US"/>
        </a:p>
      </dgm:t>
    </dgm:pt>
    <dgm:pt modelId="{477C9B82-B985-4B4C-99A8-28390C7DE36F}" type="sibTrans" cxnId="{87F095B3-C17B-4B2D-86F3-5613275EA0E5}">
      <dgm:prSet/>
      <dgm:spPr/>
      <dgm:t>
        <a:bodyPr/>
        <a:lstStyle/>
        <a:p>
          <a:endParaRPr lang="en-US"/>
        </a:p>
      </dgm:t>
    </dgm:pt>
    <dgm:pt modelId="{37A2081B-DFC4-4FCC-8B3A-97363C15603A}" type="pres">
      <dgm:prSet presAssocID="{FA56AED6-E716-437B-ACDB-8E2FC330BCF2}" presName="Name0" presStyleCnt="0">
        <dgm:presLayoutVars>
          <dgm:dir/>
          <dgm:animLvl val="lvl"/>
          <dgm:resizeHandles val="exact"/>
        </dgm:presLayoutVars>
      </dgm:prSet>
      <dgm:spPr/>
    </dgm:pt>
    <dgm:pt modelId="{FF568D98-0DCB-435B-BEC7-1C56576E550E}" type="pres">
      <dgm:prSet presAssocID="{F2F033A4-1B3F-4AB6-8A17-C1DADD241F95}" presName="linNode" presStyleCnt="0"/>
      <dgm:spPr/>
    </dgm:pt>
    <dgm:pt modelId="{F61E060E-4152-408F-84A0-F20C9817542F}" type="pres">
      <dgm:prSet presAssocID="{F2F033A4-1B3F-4AB6-8A17-C1DADD241F95}" presName="parentText" presStyleLbl="solidFgAcc1" presStyleIdx="0" presStyleCnt="2">
        <dgm:presLayoutVars>
          <dgm:chMax val="1"/>
          <dgm:bulletEnabled/>
        </dgm:presLayoutVars>
      </dgm:prSet>
      <dgm:spPr/>
    </dgm:pt>
    <dgm:pt modelId="{D207718B-F283-4607-A47A-AF0BA07BEFEC}" type="pres">
      <dgm:prSet presAssocID="{F2F033A4-1B3F-4AB6-8A17-C1DADD241F95}" presName="descendantText" presStyleLbl="alignNode1" presStyleIdx="0" presStyleCnt="2">
        <dgm:presLayoutVars>
          <dgm:bulletEnabled/>
        </dgm:presLayoutVars>
      </dgm:prSet>
      <dgm:spPr/>
    </dgm:pt>
    <dgm:pt modelId="{E0CF6E0C-BE38-42E3-82B6-6B4EB0CB90B4}" type="pres">
      <dgm:prSet presAssocID="{B5A91B45-80D7-4E5B-BB72-FF49AE688DDA}" presName="sp" presStyleCnt="0"/>
      <dgm:spPr/>
    </dgm:pt>
    <dgm:pt modelId="{58C572BB-2255-45FD-975D-DFB80C10986F}" type="pres">
      <dgm:prSet presAssocID="{BDEE66F8-D7BC-4BA5-8197-542CE92747D4}" presName="linNode" presStyleCnt="0"/>
      <dgm:spPr/>
    </dgm:pt>
    <dgm:pt modelId="{39F77C0A-5959-4410-A035-081CA5FA6A02}" type="pres">
      <dgm:prSet presAssocID="{BDEE66F8-D7BC-4BA5-8197-542CE92747D4}" presName="parentText" presStyleLbl="solidFgAcc1" presStyleIdx="1" presStyleCnt="2">
        <dgm:presLayoutVars>
          <dgm:chMax val="1"/>
          <dgm:bulletEnabled/>
        </dgm:presLayoutVars>
      </dgm:prSet>
      <dgm:spPr/>
    </dgm:pt>
    <dgm:pt modelId="{E21EECA5-1224-43A8-9439-6BBF7B8E87BE}" type="pres">
      <dgm:prSet presAssocID="{BDEE66F8-D7BC-4BA5-8197-542CE92747D4}" presName="descendantText" presStyleLbl="alignNode1" presStyleIdx="1" presStyleCnt="2">
        <dgm:presLayoutVars>
          <dgm:bulletEnabled/>
        </dgm:presLayoutVars>
      </dgm:prSet>
      <dgm:spPr/>
    </dgm:pt>
  </dgm:ptLst>
  <dgm:cxnLst>
    <dgm:cxn modelId="{27A2AB11-B32E-4D93-89A3-FF4CD528D5CB}" type="presOf" srcId="{997B3245-FBFA-4709-803A-6D6C5D2369DE}" destId="{D207718B-F283-4607-A47A-AF0BA07BEFEC}" srcOrd="0" destOrd="1" presId="urn:microsoft.com/office/officeart/2016/7/layout/VerticalHollowActionList"/>
    <dgm:cxn modelId="{337CA218-4F5D-4248-B1C7-F4F50D4BBC4B}" srcId="{F2F033A4-1B3F-4AB6-8A17-C1DADD241F95}" destId="{A5E4D47B-A17C-419A-8E19-21F7CB78C091}" srcOrd="0" destOrd="0" parTransId="{455F8E6C-BB53-436A-A033-39F610ABEEED}" sibTransId="{E404BF6D-D46E-48B4-8A0C-55F8C7698C12}"/>
    <dgm:cxn modelId="{24D79926-F198-40CA-84D2-1C9D655F6859}" srcId="{FA56AED6-E716-437B-ACDB-8E2FC330BCF2}" destId="{BDEE66F8-D7BC-4BA5-8197-542CE92747D4}" srcOrd="1" destOrd="0" parTransId="{02B898A5-7D9E-45E3-AF8C-DFE8A433F571}" sibTransId="{1563B3C3-A414-4CC2-AF32-CE1C392DCB37}"/>
    <dgm:cxn modelId="{7A208127-5D4B-459A-BB02-A8FFE8C177C0}" srcId="{F2F033A4-1B3F-4AB6-8A17-C1DADD241F95}" destId="{997B3245-FBFA-4709-803A-6D6C5D2369DE}" srcOrd="1" destOrd="0" parTransId="{71344EB0-5E1B-4D07-A316-DDD4F6AC2C46}" sibTransId="{7ED3FA51-05A2-4ADF-8D0A-94D35F36DB63}"/>
    <dgm:cxn modelId="{CCD9042B-BBBA-404D-980B-46CBE894945D}" type="presOf" srcId="{1DF3B9DE-1F4B-47E6-9E8F-37E4DB98828F}" destId="{E21EECA5-1224-43A8-9439-6BBF7B8E87BE}" srcOrd="0" destOrd="1" presId="urn:microsoft.com/office/officeart/2016/7/layout/VerticalHollowActionList"/>
    <dgm:cxn modelId="{FDC2E16B-A99E-4F79-8135-E4FDF7ECAE43}" type="presOf" srcId="{AC9A38A3-A96E-4F20-BD5B-B77E988A6CEE}" destId="{E21EECA5-1224-43A8-9439-6BBF7B8E87BE}" srcOrd="0" destOrd="0" presId="urn:microsoft.com/office/officeart/2016/7/layout/VerticalHollowActionList"/>
    <dgm:cxn modelId="{405D9990-84DD-4EE0-B752-8D7AE94CEA8B}" type="presOf" srcId="{BDEE66F8-D7BC-4BA5-8197-542CE92747D4}" destId="{39F77C0A-5959-4410-A035-081CA5FA6A02}" srcOrd="0" destOrd="0" presId="urn:microsoft.com/office/officeart/2016/7/layout/VerticalHollowActionList"/>
    <dgm:cxn modelId="{D82C0D91-5599-48E6-9752-DE1B5F25D770}" type="presOf" srcId="{FA56AED6-E716-437B-ACDB-8E2FC330BCF2}" destId="{37A2081B-DFC4-4FCC-8B3A-97363C15603A}" srcOrd="0" destOrd="0" presId="urn:microsoft.com/office/officeart/2016/7/layout/VerticalHollowActionList"/>
    <dgm:cxn modelId="{4EF3B39B-835D-4ED5-9AEE-9CBDABF5E3D3}" type="presOf" srcId="{A5E4D47B-A17C-419A-8E19-21F7CB78C091}" destId="{D207718B-F283-4607-A47A-AF0BA07BEFEC}" srcOrd="0" destOrd="0" presId="urn:microsoft.com/office/officeart/2016/7/layout/VerticalHollowActionList"/>
    <dgm:cxn modelId="{87F095B3-C17B-4B2D-86F3-5613275EA0E5}" srcId="{BDEE66F8-D7BC-4BA5-8197-542CE92747D4}" destId="{1DF3B9DE-1F4B-47E6-9E8F-37E4DB98828F}" srcOrd="1" destOrd="0" parTransId="{BD478050-63B1-40DB-91C9-26E638BE66A5}" sibTransId="{477C9B82-B985-4B4C-99A8-28390C7DE36F}"/>
    <dgm:cxn modelId="{B40B90B8-BAAF-4CF7-AE0C-DB1263B86BBE}" srcId="{FA56AED6-E716-437B-ACDB-8E2FC330BCF2}" destId="{F2F033A4-1B3F-4AB6-8A17-C1DADD241F95}" srcOrd="0" destOrd="0" parTransId="{BE202614-26D8-4097-A7BA-129B728F16E8}" sibTransId="{B5A91B45-80D7-4E5B-BB72-FF49AE688DDA}"/>
    <dgm:cxn modelId="{45B448BF-E592-4E05-9EA0-CB5450C249DB}" srcId="{BDEE66F8-D7BC-4BA5-8197-542CE92747D4}" destId="{AC9A38A3-A96E-4F20-BD5B-B77E988A6CEE}" srcOrd="0" destOrd="0" parTransId="{E55C5329-0500-42A3-8F52-115B605F40DA}" sibTransId="{750B59D5-B564-436A-A9A4-A5CD466C418C}"/>
    <dgm:cxn modelId="{97D518F5-C006-4AD3-B3E7-413352466B98}" type="presOf" srcId="{F2F033A4-1B3F-4AB6-8A17-C1DADD241F95}" destId="{F61E060E-4152-408F-84A0-F20C9817542F}" srcOrd="0" destOrd="0" presId="urn:microsoft.com/office/officeart/2016/7/layout/VerticalHollowActionList"/>
    <dgm:cxn modelId="{2390CD95-1530-4A51-89D2-00B5E7575EFE}" type="presParOf" srcId="{37A2081B-DFC4-4FCC-8B3A-97363C15603A}" destId="{FF568D98-0DCB-435B-BEC7-1C56576E550E}" srcOrd="0" destOrd="0" presId="urn:microsoft.com/office/officeart/2016/7/layout/VerticalHollowActionList"/>
    <dgm:cxn modelId="{D73C8517-DAAC-4112-935D-8863F606C33A}" type="presParOf" srcId="{FF568D98-0DCB-435B-BEC7-1C56576E550E}" destId="{F61E060E-4152-408F-84A0-F20C9817542F}" srcOrd="0" destOrd="0" presId="urn:microsoft.com/office/officeart/2016/7/layout/VerticalHollowActionList"/>
    <dgm:cxn modelId="{B4CABB4C-1F67-4D3C-9F21-A055A623241D}" type="presParOf" srcId="{FF568D98-0DCB-435B-BEC7-1C56576E550E}" destId="{D207718B-F283-4607-A47A-AF0BA07BEFEC}" srcOrd="1" destOrd="0" presId="urn:microsoft.com/office/officeart/2016/7/layout/VerticalHollowActionList"/>
    <dgm:cxn modelId="{6EE64B55-3EE7-49A8-98F0-8A27BBABA7B9}" type="presParOf" srcId="{37A2081B-DFC4-4FCC-8B3A-97363C15603A}" destId="{E0CF6E0C-BE38-42E3-82B6-6B4EB0CB90B4}" srcOrd="1" destOrd="0" presId="urn:microsoft.com/office/officeart/2016/7/layout/VerticalHollowActionList"/>
    <dgm:cxn modelId="{52DD2C3E-3422-4E41-A6DC-E942D044165A}" type="presParOf" srcId="{37A2081B-DFC4-4FCC-8B3A-97363C15603A}" destId="{58C572BB-2255-45FD-975D-DFB80C10986F}" srcOrd="2" destOrd="0" presId="urn:microsoft.com/office/officeart/2016/7/layout/VerticalHollowActionList"/>
    <dgm:cxn modelId="{F221EE1D-3EB6-4B3E-94AE-1205FF344B93}" type="presParOf" srcId="{58C572BB-2255-45FD-975D-DFB80C10986F}" destId="{39F77C0A-5959-4410-A035-081CA5FA6A02}" srcOrd="0" destOrd="0" presId="urn:microsoft.com/office/officeart/2016/7/layout/VerticalHollowActionList"/>
    <dgm:cxn modelId="{98102459-10C4-427F-9A8D-AA045C4480B6}" type="presParOf" srcId="{58C572BB-2255-45FD-975D-DFB80C10986F}" destId="{E21EECA5-1224-43A8-9439-6BBF7B8E87BE}"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9AD6DD-22D6-437C-9B24-F27B7621BBE1}" type="doc">
      <dgm:prSet loTypeId="urn:microsoft.com/office/officeart/2005/8/layout/process1" loCatId="Inbox" qsTypeId="urn:microsoft.com/office/officeart/2005/8/quickstyle/simple1" qsCatId="simple" csTypeId="urn:microsoft.com/office/officeart/2005/8/colors/colorful2" csCatId="colorful" phldr="1"/>
      <dgm:spPr/>
      <dgm:t>
        <a:bodyPr/>
        <a:lstStyle/>
        <a:p>
          <a:endParaRPr lang="en-US"/>
        </a:p>
      </dgm:t>
    </dgm:pt>
    <dgm:pt modelId="{1D5AB198-C93C-4299-BF0C-8A15027EBF80}">
      <dgm:prSet/>
      <dgm:spPr/>
      <dgm:t>
        <a:bodyPr/>
        <a:lstStyle/>
        <a:p>
          <a:r>
            <a:rPr lang="en-US" dirty="0"/>
            <a:t>What would mega-drought maps of southeastern Utah look like? </a:t>
          </a:r>
        </a:p>
      </dgm:t>
    </dgm:pt>
    <dgm:pt modelId="{BB69B7C3-C242-4ADF-87F6-E033A5AE0A89}" type="parTrans" cxnId="{FB6382CD-9E44-4D33-A9E4-3C1BC1396550}">
      <dgm:prSet/>
      <dgm:spPr/>
      <dgm:t>
        <a:bodyPr/>
        <a:lstStyle/>
        <a:p>
          <a:endParaRPr lang="en-US"/>
        </a:p>
      </dgm:t>
    </dgm:pt>
    <dgm:pt modelId="{DCFDBD1A-4C86-4DDC-BB07-2BE0502B7B8F}" type="sibTrans" cxnId="{FB6382CD-9E44-4D33-A9E4-3C1BC1396550}">
      <dgm:prSet/>
      <dgm:spPr/>
      <dgm:t>
        <a:bodyPr/>
        <a:lstStyle/>
        <a:p>
          <a:endParaRPr lang="en-US"/>
        </a:p>
      </dgm:t>
    </dgm:pt>
    <dgm:pt modelId="{1BE56DCE-1D01-4635-BDA8-2740DF025F63}">
      <dgm:prSet/>
      <dgm:spPr/>
      <dgm:t>
        <a:bodyPr/>
        <a:lstStyle/>
        <a:p>
          <a:r>
            <a:rPr lang="en-US" dirty="0"/>
            <a:t>What water sources would persist after droughts of various durations? </a:t>
          </a:r>
        </a:p>
      </dgm:t>
    </dgm:pt>
    <dgm:pt modelId="{759C8E1F-22FA-473D-AB98-79D881C283D3}" type="parTrans" cxnId="{D6A69834-1DB0-41ED-B7BB-430FE7BC1868}">
      <dgm:prSet/>
      <dgm:spPr/>
      <dgm:t>
        <a:bodyPr/>
        <a:lstStyle/>
        <a:p>
          <a:endParaRPr lang="en-US"/>
        </a:p>
      </dgm:t>
    </dgm:pt>
    <dgm:pt modelId="{4AB68DC6-3215-4937-9859-958F239556F2}" type="sibTrans" cxnId="{D6A69834-1DB0-41ED-B7BB-430FE7BC1868}">
      <dgm:prSet/>
      <dgm:spPr/>
      <dgm:t>
        <a:bodyPr/>
        <a:lstStyle/>
        <a:p>
          <a:endParaRPr lang="en-US"/>
        </a:p>
      </dgm:t>
    </dgm:pt>
    <dgm:pt modelId="{F846A3B2-41E3-45BF-85C0-C5A94A50B9F9}">
      <dgm:prSet/>
      <dgm:spPr/>
      <dgm:t>
        <a:bodyPr/>
        <a:lstStyle/>
        <a:p>
          <a:r>
            <a:rPr lang="en-US" dirty="0"/>
            <a:t> What would the hydrography of southeastern Utah look like under increased precipitation? </a:t>
          </a:r>
        </a:p>
      </dgm:t>
    </dgm:pt>
    <dgm:pt modelId="{B313CB1B-9EBB-4ECF-B3F3-A496F43CA186}" type="parTrans" cxnId="{D98C0BF1-0289-48F5-8E1C-9BED406F44FC}">
      <dgm:prSet/>
      <dgm:spPr/>
      <dgm:t>
        <a:bodyPr/>
        <a:lstStyle/>
        <a:p>
          <a:endParaRPr lang="en-US"/>
        </a:p>
      </dgm:t>
    </dgm:pt>
    <dgm:pt modelId="{BAB84C85-6F2E-408F-9EBA-942034EB314D}" type="sibTrans" cxnId="{D98C0BF1-0289-48F5-8E1C-9BED406F44FC}">
      <dgm:prSet/>
      <dgm:spPr/>
      <dgm:t>
        <a:bodyPr/>
        <a:lstStyle/>
        <a:p>
          <a:endParaRPr lang="en-US"/>
        </a:p>
      </dgm:t>
    </dgm:pt>
    <dgm:pt modelId="{CAD7539D-15B6-4F04-ABA1-39B48F25C1C9}">
      <dgm:prSet/>
      <dgm:spPr/>
      <dgm:t>
        <a:bodyPr/>
        <a:lstStyle/>
        <a:p>
          <a:r>
            <a:rPr lang="en-US" dirty="0"/>
            <a:t> How would hydrography change in the seasonality of precipitation? </a:t>
          </a:r>
        </a:p>
      </dgm:t>
    </dgm:pt>
    <dgm:pt modelId="{DC5C75BC-25A8-401A-94D9-406FA2F9787A}" type="parTrans" cxnId="{B8E5CF8F-D7C1-4B16-B80E-317BF526AABB}">
      <dgm:prSet/>
      <dgm:spPr/>
      <dgm:t>
        <a:bodyPr/>
        <a:lstStyle/>
        <a:p>
          <a:endParaRPr lang="en-US"/>
        </a:p>
      </dgm:t>
    </dgm:pt>
    <dgm:pt modelId="{C31EB9C4-0B0E-4A49-AE3C-A0936D833894}" type="sibTrans" cxnId="{B8E5CF8F-D7C1-4B16-B80E-317BF526AABB}">
      <dgm:prSet/>
      <dgm:spPr/>
      <dgm:t>
        <a:bodyPr/>
        <a:lstStyle/>
        <a:p>
          <a:endParaRPr lang="en-US"/>
        </a:p>
      </dgm:t>
    </dgm:pt>
    <dgm:pt modelId="{4C6F3A21-9ECB-42B8-9882-252D8CF5EC5C}" type="pres">
      <dgm:prSet presAssocID="{BA9AD6DD-22D6-437C-9B24-F27B7621BBE1}" presName="Name0" presStyleCnt="0">
        <dgm:presLayoutVars>
          <dgm:dir/>
          <dgm:resizeHandles val="exact"/>
        </dgm:presLayoutVars>
      </dgm:prSet>
      <dgm:spPr/>
    </dgm:pt>
    <dgm:pt modelId="{0F486795-BF64-4887-A206-09DA55238EFF}" type="pres">
      <dgm:prSet presAssocID="{1D5AB198-C93C-4299-BF0C-8A15027EBF80}" presName="node" presStyleLbl="node1" presStyleIdx="0" presStyleCnt="4">
        <dgm:presLayoutVars>
          <dgm:bulletEnabled val="1"/>
        </dgm:presLayoutVars>
      </dgm:prSet>
      <dgm:spPr/>
    </dgm:pt>
    <dgm:pt modelId="{4AA209BD-614D-4A74-A9EB-4637424D2A5C}" type="pres">
      <dgm:prSet presAssocID="{DCFDBD1A-4C86-4DDC-BB07-2BE0502B7B8F}" presName="sibTrans" presStyleLbl="sibTrans2D1" presStyleIdx="0" presStyleCnt="3"/>
      <dgm:spPr/>
    </dgm:pt>
    <dgm:pt modelId="{10C51E56-DF01-4454-910C-40C3F745000F}" type="pres">
      <dgm:prSet presAssocID="{DCFDBD1A-4C86-4DDC-BB07-2BE0502B7B8F}" presName="connectorText" presStyleLbl="sibTrans2D1" presStyleIdx="0" presStyleCnt="3"/>
      <dgm:spPr/>
    </dgm:pt>
    <dgm:pt modelId="{B81E925B-CCC3-4F8D-81CF-B69AE5228263}" type="pres">
      <dgm:prSet presAssocID="{1BE56DCE-1D01-4635-BDA8-2740DF025F63}" presName="node" presStyleLbl="node1" presStyleIdx="1" presStyleCnt="4">
        <dgm:presLayoutVars>
          <dgm:bulletEnabled val="1"/>
        </dgm:presLayoutVars>
      </dgm:prSet>
      <dgm:spPr/>
    </dgm:pt>
    <dgm:pt modelId="{54017801-E314-4071-BBCC-23DAED56705C}" type="pres">
      <dgm:prSet presAssocID="{4AB68DC6-3215-4937-9859-958F239556F2}" presName="sibTrans" presStyleLbl="sibTrans2D1" presStyleIdx="1" presStyleCnt="3"/>
      <dgm:spPr/>
    </dgm:pt>
    <dgm:pt modelId="{1796DC1D-BF02-47F0-97F6-E764AB314582}" type="pres">
      <dgm:prSet presAssocID="{4AB68DC6-3215-4937-9859-958F239556F2}" presName="connectorText" presStyleLbl="sibTrans2D1" presStyleIdx="1" presStyleCnt="3"/>
      <dgm:spPr/>
    </dgm:pt>
    <dgm:pt modelId="{38605A70-42B0-4818-A1C3-4AC1DC0F4340}" type="pres">
      <dgm:prSet presAssocID="{F846A3B2-41E3-45BF-85C0-C5A94A50B9F9}" presName="node" presStyleLbl="node1" presStyleIdx="2" presStyleCnt="4">
        <dgm:presLayoutVars>
          <dgm:bulletEnabled val="1"/>
        </dgm:presLayoutVars>
      </dgm:prSet>
      <dgm:spPr/>
    </dgm:pt>
    <dgm:pt modelId="{F36505E2-4761-41DC-9087-52165FA66985}" type="pres">
      <dgm:prSet presAssocID="{BAB84C85-6F2E-408F-9EBA-942034EB314D}" presName="sibTrans" presStyleLbl="sibTrans2D1" presStyleIdx="2" presStyleCnt="3"/>
      <dgm:spPr/>
    </dgm:pt>
    <dgm:pt modelId="{2C43A036-F0B8-4BA3-BF5D-938E880C386D}" type="pres">
      <dgm:prSet presAssocID="{BAB84C85-6F2E-408F-9EBA-942034EB314D}" presName="connectorText" presStyleLbl="sibTrans2D1" presStyleIdx="2" presStyleCnt="3"/>
      <dgm:spPr/>
    </dgm:pt>
    <dgm:pt modelId="{EB78E1A2-CDFE-44B1-BC21-09217A655FD4}" type="pres">
      <dgm:prSet presAssocID="{CAD7539D-15B6-4F04-ABA1-39B48F25C1C9}" presName="node" presStyleLbl="node1" presStyleIdx="3" presStyleCnt="4">
        <dgm:presLayoutVars>
          <dgm:bulletEnabled val="1"/>
        </dgm:presLayoutVars>
      </dgm:prSet>
      <dgm:spPr/>
    </dgm:pt>
  </dgm:ptLst>
  <dgm:cxnLst>
    <dgm:cxn modelId="{DD863500-6F41-49D8-85A0-4B04C6712A45}" type="presOf" srcId="{F846A3B2-41E3-45BF-85C0-C5A94A50B9F9}" destId="{38605A70-42B0-4818-A1C3-4AC1DC0F4340}" srcOrd="0" destOrd="0" presId="urn:microsoft.com/office/officeart/2005/8/layout/process1"/>
    <dgm:cxn modelId="{74A53D2E-1984-4A5E-B6C4-23CB67112B66}" type="presOf" srcId="{BAB84C85-6F2E-408F-9EBA-942034EB314D}" destId="{F36505E2-4761-41DC-9087-52165FA66985}" srcOrd="0" destOrd="0" presId="urn:microsoft.com/office/officeart/2005/8/layout/process1"/>
    <dgm:cxn modelId="{D6A69834-1DB0-41ED-B7BB-430FE7BC1868}" srcId="{BA9AD6DD-22D6-437C-9B24-F27B7621BBE1}" destId="{1BE56DCE-1D01-4635-BDA8-2740DF025F63}" srcOrd="1" destOrd="0" parTransId="{759C8E1F-22FA-473D-AB98-79D881C283D3}" sibTransId="{4AB68DC6-3215-4937-9859-958F239556F2}"/>
    <dgm:cxn modelId="{0E25AA6D-873A-42DC-ABE6-E5931D246EE3}" type="presOf" srcId="{4AB68DC6-3215-4937-9859-958F239556F2}" destId="{54017801-E314-4071-BBCC-23DAED56705C}" srcOrd="0" destOrd="0" presId="urn:microsoft.com/office/officeart/2005/8/layout/process1"/>
    <dgm:cxn modelId="{16D13953-FFB6-4667-A9E1-2F10F6AE5AAB}" type="presOf" srcId="{DCFDBD1A-4C86-4DDC-BB07-2BE0502B7B8F}" destId="{10C51E56-DF01-4454-910C-40C3F745000F}" srcOrd="1" destOrd="0" presId="urn:microsoft.com/office/officeart/2005/8/layout/process1"/>
    <dgm:cxn modelId="{88237D7F-9805-4F5A-85CF-7EAD49F3FC10}" type="presOf" srcId="{1BE56DCE-1D01-4635-BDA8-2740DF025F63}" destId="{B81E925B-CCC3-4F8D-81CF-B69AE5228263}" srcOrd="0" destOrd="0" presId="urn:microsoft.com/office/officeart/2005/8/layout/process1"/>
    <dgm:cxn modelId="{56E19C8D-BF05-4BEB-8B92-A327DDCBCDF8}" type="presOf" srcId="{CAD7539D-15B6-4F04-ABA1-39B48F25C1C9}" destId="{EB78E1A2-CDFE-44B1-BC21-09217A655FD4}" srcOrd="0" destOrd="0" presId="urn:microsoft.com/office/officeart/2005/8/layout/process1"/>
    <dgm:cxn modelId="{B8E5CF8F-D7C1-4B16-B80E-317BF526AABB}" srcId="{BA9AD6DD-22D6-437C-9B24-F27B7621BBE1}" destId="{CAD7539D-15B6-4F04-ABA1-39B48F25C1C9}" srcOrd="3" destOrd="0" parTransId="{DC5C75BC-25A8-401A-94D9-406FA2F9787A}" sibTransId="{C31EB9C4-0B0E-4A49-AE3C-A0936D833894}"/>
    <dgm:cxn modelId="{34AEDBA0-4023-4B94-8AF9-7CC62AEAB7F3}" type="presOf" srcId="{1D5AB198-C93C-4299-BF0C-8A15027EBF80}" destId="{0F486795-BF64-4887-A206-09DA55238EFF}" srcOrd="0" destOrd="0" presId="urn:microsoft.com/office/officeart/2005/8/layout/process1"/>
    <dgm:cxn modelId="{77FC8CA8-9642-4833-92F9-76DD8E960384}" type="presOf" srcId="{BA9AD6DD-22D6-437C-9B24-F27B7621BBE1}" destId="{4C6F3A21-9ECB-42B8-9882-252D8CF5EC5C}" srcOrd="0" destOrd="0" presId="urn:microsoft.com/office/officeart/2005/8/layout/process1"/>
    <dgm:cxn modelId="{2134F6BF-753F-486C-8BB8-758F940529BC}" type="presOf" srcId="{4AB68DC6-3215-4937-9859-958F239556F2}" destId="{1796DC1D-BF02-47F0-97F6-E764AB314582}" srcOrd="1" destOrd="0" presId="urn:microsoft.com/office/officeart/2005/8/layout/process1"/>
    <dgm:cxn modelId="{5EB249C0-DFF6-4109-B0A7-5205870CBFB4}" type="presOf" srcId="{DCFDBD1A-4C86-4DDC-BB07-2BE0502B7B8F}" destId="{4AA209BD-614D-4A74-A9EB-4637424D2A5C}" srcOrd="0" destOrd="0" presId="urn:microsoft.com/office/officeart/2005/8/layout/process1"/>
    <dgm:cxn modelId="{FB6382CD-9E44-4D33-A9E4-3C1BC1396550}" srcId="{BA9AD6DD-22D6-437C-9B24-F27B7621BBE1}" destId="{1D5AB198-C93C-4299-BF0C-8A15027EBF80}" srcOrd="0" destOrd="0" parTransId="{BB69B7C3-C242-4ADF-87F6-E033A5AE0A89}" sibTransId="{DCFDBD1A-4C86-4DDC-BB07-2BE0502B7B8F}"/>
    <dgm:cxn modelId="{D98C0BF1-0289-48F5-8E1C-9BED406F44FC}" srcId="{BA9AD6DD-22D6-437C-9B24-F27B7621BBE1}" destId="{F846A3B2-41E3-45BF-85C0-C5A94A50B9F9}" srcOrd="2" destOrd="0" parTransId="{B313CB1B-9EBB-4ECF-B3F3-A496F43CA186}" sibTransId="{BAB84C85-6F2E-408F-9EBA-942034EB314D}"/>
    <dgm:cxn modelId="{37BAE8F1-4F2C-44B2-9AC8-2F8EAE1DCD93}" type="presOf" srcId="{BAB84C85-6F2E-408F-9EBA-942034EB314D}" destId="{2C43A036-F0B8-4BA3-BF5D-938E880C386D}" srcOrd="1" destOrd="0" presId="urn:microsoft.com/office/officeart/2005/8/layout/process1"/>
    <dgm:cxn modelId="{710D7284-AA53-4D43-91AD-EA1FE2D5A56E}" type="presParOf" srcId="{4C6F3A21-9ECB-42B8-9882-252D8CF5EC5C}" destId="{0F486795-BF64-4887-A206-09DA55238EFF}" srcOrd="0" destOrd="0" presId="urn:microsoft.com/office/officeart/2005/8/layout/process1"/>
    <dgm:cxn modelId="{DB9CAA09-5A44-402A-8834-E778A5F7A50B}" type="presParOf" srcId="{4C6F3A21-9ECB-42B8-9882-252D8CF5EC5C}" destId="{4AA209BD-614D-4A74-A9EB-4637424D2A5C}" srcOrd="1" destOrd="0" presId="urn:microsoft.com/office/officeart/2005/8/layout/process1"/>
    <dgm:cxn modelId="{0F2F2531-6B8D-44D8-9ECE-5DC999C9D878}" type="presParOf" srcId="{4AA209BD-614D-4A74-A9EB-4637424D2A5C}" destId="{10C51E56-DF01-4454-910C-40C3F745000F}" srcOrd="0" destOrd="0" presId="urn:microsoft.com/office/officeart/2005/8/layout/process1"/>
    <dgm:cxn modelId="{6E37A2D0-6F7F-4BEB-A351-BCF4993F2400}" type="presParOf" srcId="{4C6F3A21-9ECB-42B8-9882-252D8CF5EC5C}" destId="{B81E925B-CCC3-4F8D-81CF-B69AE5228263}" srcOrd="2" destOrd="0" presId="urn:microsoft.com/office/officeart/2005/8/layout/process1"/>
    <dgm:cxn modelId="{B0CF6857-0364-4EC4-BBA5-C9F080E9A3CC}" type="presParOf" srcId="{4C6F3A21-9ECB-42B8-9882-252D8CF5EC5C}" destId="{54017801-E314-4071-BBCC-23DAED56705C}" srcOrd="3" destOrd="0" presId="urn:microsoft.com/office/officeart/2005/8/layout/process1"/>
    <dgm:cxn modelId="{85904C71-D162-43FA-A7C0-E20734519236}" type="presParOf" srcId="{54017801-E314-4071-BBCC-23DAED56705C}" destId="{1796DC1D-BF02-47F0-97F6-E764AB314582}" srcOrd="0" destOrd="0" presId="urn:microsoft.com/office/officeart/2005/8/layout/process1"/>
    <dgm:cxn modelId="{3768D29D-AB39-4F22-9C69-B9F6F34BA04A}" type="presParOf" srcId="{4C6F3A21-9ECB-42B8-9882-252D8CF5EC5C}" destId="{38605A70-42B0-4818-A1C3-4AC1DC0F4340}" srcOrd="4" destOrd="0" presId="urn:microsoft.com/office/officeart/2005/8/layout/process1"/>
    <dgm:cxn modelId="{A19EF6AF-00F8-4C9B-8D01-50FD5ADE0D8D}" type="presParOf" srcId="{4C6F3A21-9ECB-42B8-9882-252D8CF5EC5C}" destId="{F36505E2-4761-41DC-9087-52165FA66985}" srcOrd="5" destOrd="0" presId="urn:microsoft.com/office/officeart/2005/8/layout/process1"/>
    <dgm:cxn modelId="{D65D58A2-083D-4986-9941-1B6C459836BE}" type="presParOf" srcId="{F36505E2-4761-41DC-9087-52165FA66985}" destId="{2C43A036-F0B8-4BA3-BF5D-938E880C386D}" srcOrd="0" destOrd="0" presId="urn:microsoft.com/office/officeart/2005/8/layout/process1"/>
    <dgm:cxn modelId="{CBFEC892-BA7F-4811-A021-B334E4FFB8A6}" type="presParOf" srcId="{4C6F3A21-9ECB-42B8-9882-252D8CF5EC5C}" destId="{EB78E1A2-CDFE-44B1-BC21-09217A655FD4}"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4251BC7-C396-4742-8808-F32E17730B9F}" type="doc">
      <dgm:prSet loTypeId="urn:microsoft.com/office/officeart/2005/8/layout/process1" loCatId="Inbox" qsTypeId="urn:microsoft.com/office/officeart/2005/8/quickstyle/simple1" qsCatId="simple" csTypeId="urn:microsoft.com/office/officeart/2005/8/colors/colorful2" csCatId="colorful"/>
      <dgm:spPr/>
      <dgm:t>
        <a:bodyPr/>
        <a:lstStyle/>
        <a:p>
          <a:endParaRPr lang="en-US"/>
        </a:p>
      </dgm:t>
    </dgm:pt>
    <dgm:pt modelId="{D1ACDFFD-3A3F-4602-85A9-E3353EBD8F88}">
      <dgm:prSet/>
      <dgm:spPr/>
      <dgm:t>
        <a:bodyPr/>
        <a:lstStyle/>
        <a:p>
          <a:r>
            <a:rPr lang="en-US"/>
            <a:t>How could hydrographic maps be used to interpret Native American oral histories from southeastern Utah, especially as they relate to springs? </a:t>
          </a:r>
        </a:p>
      </dgm:t>
    </dgm:pt>
    <dgm:pt modelId="{36B6D2FD-5F1E-4F5E-BD3C-71BD1357F4B1}" type="parTrans" cxnId="{7080030A-CF23-485B-A074-353B3244B8E9}">
      <dgm:prSet/>
      <dgm:spPr/>
      <dgm:t>
        <a:bodyPr/>
        <a:lstStyle/>
        <a:p>
          <a:endParaRPr lang="en-US"/>
        </a:p>
      </dgm:t>
    </dgm:pt>
    <dgm:pt modelId="{0D5B19A3-743C-42B7-B2C4-7F684B72D8FA}" type="sibTrans" cxnId="{7080030A-CF23-485B-A074-353B3244B8E9}">
      <dgm:prSet/>
      <dgm:spPr/>
      <dgm:t>
        <a:bodyPr/>
        <a:lstStyle/>
        <a:p>
          <a:endParaRPr lang="en-US"/>
        </a:p>
      </dgm:t>
    </dgm:pt>
    <dgm:pt modelId="{1DC655CD-D3CD-4C8B-A378-070CBC0A817C}">
      <dgm:prSet/>
      <dgm:spPr/>
      <dgm:t>
        <a:bodyPr/>
        <a:lstStyle/>
        <a:p>
          <a:r>
            <a:rPr lang="en-US"/>
            <a:t>How could hydrographic maps be used to interpret the rock art that is associated with springs in southeastern Utah? </a:t>
          </a:r>
        </a:p>
      </dgm:t>
    </dgm:pt>
    <dgm:pt modelId="{C4E6220A-207F-4675-908D-290BD243E318}" type="parTrans" cxnId="{3F802795-ED10-4FFF-B8D6-9020134D8EBF}">
      <dgm:prSet/>
      <dgm:spPr/>
      <dgm:t>
        <a:bodyPr/>
        <a:lstStyle/>
        <a:p>
          <a:endParaRPr lang="en-US"/>
        </a:p>
      </dgm:t>
    </dgm:pt>
    <dgm:pt modelId="{73FBF454-AA76-40DA-89BD-8F23F0166989}" type="sibTrans" cxnId="{3F802795-ED10-4FFF-B8D6-9020134D8EBF}">
      <dgm:prSet/>
      <dgm:spPr/>
      <dgm:t>
        <a:bodyPr/>
        <a:lstStyle/>
        <a:p>
          <a:endParaRPr lang="en-US"/>
        </a:p>
      </dgm:t>
    </dgm:pt>
    <dgm:pt modelId="{AF4AF568-0FE4-4D70-B7FF-853E0A1FDE15}" type="pres">
      <dgm:prSet presAssocID="{E4251BC7-C396-4742-8808-F32E17730B9F}" presName="Name0" presStyleCnt="0">
        <dgm:presLayoutVars>
          <dgm:dir/>
          <dgm:resizeHandles val="exact"/>
        </dgm:presLayoutVars>
      </dgm:prSet>
      <dgm:spPr/>
    </dgm:pt>
    <dgm:pt modelId="{2A24115F-AC31-4873-B21E-72089213A126}" type="pres">
      <dgm:prSet presAssocID="{D1ACDFFD-3A3F-4602-85A9-E3353EBD8F88}" presName="node" presStyleLbl="node1" presStyleIdx="0" presStyleCnt="2">
        <dgm:presLayoutVars>
          <dgm:bulletEnabled val="1"/>
        </dgm:presLayoutVars>
      </dgm:prSet>
      <dgm:spPr/>
    </dgm:pt>
    <dgm:pt modelId="{A52C08AE-68CE-43CE-851F-0A42DF9DE69E}" type="pres">
      <dgm:prSet presAssocID="{0D5B19A3-743C-42B7-B2C4-7F684B72D8FA}" presName="sibTrans" presStyleLbl="sibTrans2D1" presStyleIdx="0" presStyleCnt="1"/>
      <dgm:spPr/>
    </dgm:pt>
    <dgm:pt modelId="{8637F51A-3AED-4EC5-B54A-BF6E2032C4EA}" type="pres">
      <dgm:prSet presAssocID="{0D5B19A3-743C-42B7-B2C4-7F684B72D8FA}" presName="connectorText" presStyleLbl="sibTrans2D1" presStyleIdx="0" presStyleCnt="1"/>
      <dgm:spPr/>
    </dgm:pt>
    <dgm:pt modelId="{45DDB532-CEC2-464F-ACA2-1FEFC11B0AF7}" type="pres">
      <dgm:prSet presAssocID="{1DC655CD-D3CD-4C8B-A378-070CBC0A817C}" presName="node" presStyleLbl="node1" presStyleIdx="1" presStyleCnt="2">
        <dgm:presLayoutVars>
          <dgm:bulletEnabled val="1"/>
        </dgm:presLayoutVars>
      </dgm:prSet>
      <dgm:spPr/>
    </dgm:pt>
  </dgm:ptLst>
  <dgm:cxnLst>
    <dgm:cxn modelId="{76305704-695C-4FED-93F6-4743E1B0132E}" type="presOf" srcId="{D1ACDFFD-3A3F-4602-85A9-E3353EBD8F88}" destId="{2A24115F-AC31-4873-B21E-72089213A126}" srcOrd="0" destOrd="0" presId="urn:microsoft.com/office/officeart/2005/8/layout/process1"/>
    <dgm:cxn modelId="{7080030A-CF23-485B-A074-353B3244B8E9}" srcId="{E4251BC7-C396-4742-8808-F32E17730B9F}" destId="{D1ACDFFD-3A3F-4602-85A9-E3353EBD8F88}" srcOrd="0" destOrd="0" parTransId="{36B6D2FD-5F1E-4F5E-BD3C-71BD1357F4B1}" sibTransId="{0D5B19A3-743C-42B7-B2C4-7F684B72D8FA}"/>
    <dgm:cxn modelId="{C9688515-BE31-4217-9B49-2684E6FB3062}" type="presOf" srcId="{0D5B19A3-743C-42B7-B2C4-7F684B72D8FA}" destId="{8637F51A-3AED-4EC5-B54A-BF6E2032C4EA}" srcOrd="1" destOrd="0" presId="urn:microsoft.com/office/officeart/2005/8/layout/process1"/>
    <dgm:cxn modelId="{3DC1027A-390D-442E-8EDA-3CDB6F949346}" type="presOf" srcId="{1DC655CD-D3CD-4C8B-A378-070CBC0A817C}" destId="{45DDB532-CEC2-464F-ACA2-1FEFC11B0AF7}" srcOrd="0" destOrd="0" presId="urn:microsoft.com/office/officeart/2005/8/layout/process1"/>
    <dgm:cxn modelId="{3F802795-ED10-4FFF-B8D6-9020134D8EBF}" srcId="{E4251BC7-C396-4742-8808-F32E17730B9F}" destId="{1DC655CD-D3CD-4C8B-A378-070CBC0A817C}" srcOrd="1" destOrd="0" parTransId="{C4E6220A-207F-4675-908D-290BD243E318}" sibTransId="{73FBF454-AA76-40DA-89BD-8F23F0166989}"/>
    <dgm:cxn modelId="{EEB7F2B2-4610-4A02-B0A4-C956C8AF7A3F}" type="presOf" srcId="{0D5B19A3-743C-42B7-B2C4-7F684B72D8FA}" destId="{A52C08AE-68CE-43CE-851F-0A42DF9DE69E}" srcOrd="0" destOrd="0" presId="urn:microsoft.com/office/officeart/2005/8/layout/process1"/>
    <dgm:cxn modelId="{95A172EC-D81D-4F90-AE81-18EA46A5119B}" type="presOf" srcId="{E4251BC7-C396-4742-8808-F32E17730B9F}" destId="{AF4AF568-0FE4-4D70-B7FF-853E0A1FDE15}" srcOrd="0" destOrd="0" presId="urn:microsoft.com/office/officeart/2005/8/layout/process1"/>
    <dgm:cxn modelId="{FFCDB88A-01FC-4A49-88FF-F22A34D3EBDD}" type="presParOf" srcId="{AF4AF568-0FE4-4D70-B7FF-853E0A1FDE15}" destId="{2A24115F-AC31-4873-B21E-72089213A126}" srcOrd="0" destOrd="0" presId="urn:microsoft.com/office/officeart/2005/8/layout/process1"/>
    <dgm:cxn modelId="{4D762374-CC9D-44AE-ACB9-D549E3DF4451}" type="presParOf" srcId="{AF4AF568-0FE4-4D70-B7FF-853E0A1FDE15}" destId="{A52C08AE-68CE-43CE-851F-0A42DF9DE69E}" srcOrd="1" destOrd="0" presId="urn:microsoft.com/office/officeart/2005/8/layout/process1"/>
    <dgm:cxn modelId="{D0506A01-588E-4074-BFD9-BAEFFCFC947E}" type="presParOf" srcId="{A52C08AE-68CE-43CE-851F-0A42DF9DE69E}" destId="{8637F51A-3AED-4EC5-B54A-BF6E2032C4EA}" srcOrd="0" destOrd="0" presId="urn:microsoft.com/office/officeart/2005/8/layout/process1"/>
    <dgm:cxn modelId="{5F04E5AD-C4DC-47E1-AD3B-E1BD48FB54A4}" type="presParOf" srcId="{AF4AF568-0FE4-4D70-B7FF-853E0A1FDE15}" destId="{45DDB532-CEC2-464F-ACA2-1FEFC11B0AF7}"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07718B-F283-4607-A47A-AF0BA07BEFEC}">
      <dsp:nvSpPr>
        <dsp:cNvPr id="0" name=""/>
        <dsp:cNvSpPr/>
      </dsp:nvSpPr>
      <dsp:spPr>
        <a:xfrm>
          <a:off x="1253807" y="489"/>
          <a:ext cx="5015229" cy="270443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7309" tIns="686928" rIns="97309" bIns="686928" numCol="1" spcCol="1270" anchor="ctr" anchorCtr="0">
          <a:noAutofit/>
        </a:bodyPr>
        <a:lstStyle/>
        <a:p>
          <a:pPr marL="0" lvl="0" indent="0" algn="l" defTabSz="622300">
            <a:lnSpc>
              <a:spcPct val="90000"/>
            </a:lnSpc>
            <a:spcBef>
              <a:spcPct val="0"/>
            </a:spcBef>
            <a:spcAft>
              <a:spcPct val="35000"/>
            </a:spcAft>
            <a:buNone/>
          </a:pPr>
          <a:r>
            <a:rPr lang="en-US" sz="1400" kern="1200" dirty="0"/>
            <a:t>What would mega-drought maps of southeastern Utah look like? That is, what water sources would persist after droughts of various durations? </a:t>
          </a:r>
        </a:p>
        <a:p>
          <a:pPr marL="0" lvl="0" indent="0" algn="l" defTabSz="622300">
            <a:lnSpc>
              <a:spcPct val="90000"/>
            </a:lnSpc>
            <a:spcBef>
              <a:spcPct val="0"/>
            </a:spcBef>
            <a:spcAft>
              <a:spcPct val="35000"/>
            </a:spcAft>
            <a:buNone/>
          </a:pPr>
          <a:r>
            <a:rPr lang="en-US" sz="1400" kern="1200"/>
            <a:t>On the other hand, what would the hydrography of southeastern Utah look like under increased precipitation or a change in the seasonality of precipitation? </a:t>
          </a:r>
        </a:p>
      </dsp:txBody>
      <dsp:txXfrm>
        <a:off x="1253807" y="489"/>
        <a:ext cx="5015229" cy="2704439"/>
      </dsp:txXfrm>
    </dsp:sp>
    <dsp:sp modelId="{F61E060E-4152-408F-84A0-F20C9817542F}">
      <dsp:nvSpPr>
        <dsp:cNvPr id="0" name=""/>
        <dsp:cNvSpPr/>
      </dsp:nvSpPr>
      <dsp:spPr>
        <a:xfrm>
          <a:off x="0" y="489"/>
          <a:ext cx="1253807" cy="2704439"/>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347" tIns="267139" rIns="66347" bIns="267139" numCol="1" spcCol="1270" anchor="ctr" anchorCtr="0">
          <a:noAutofit/>
        </a:bodyPr>
        <a:lstStyle/>
        <a:p>
          <a:pPr marL="0" lvl="0" indent="0" algn="ctr" defTabSz="755650">
            <a:lnSpc>
              <a:spcPct val="90000"/>
            </a:lnSpc>
            <a:spcBef>
              <a:spcPct val="0"/>
            </a:spcBef>
            <a:spcAft>
              <a:spcPct val="35000"/>
            </a:spcAft>
            <a:buNone/>
          </a:pPr>
          <a:r>
            <a:rPr lang="en-US" sz="1700" kern="1200"/>
            <a:t>Hydrology</a:t>
          </a:r>
        </a:p>
      </dsp:txBody>
      <dsp:txXfrm>
        <a:off x="0" y="489"/>
        <a:ext cx="1253807" cy="2704439"/>
      </dsp:txXfrm>
    </dsp:sp>
    <dsp:sp modelId="{E21EECA5-1224-43A8-9439-6BBF7B8E87BE}">
      <dsp:nvSpPr>
        <dsp:cNvPr id="0" name=""/>
        <dsp:cNvSpPr/>
      </dsp:nvSpPr>
      <dsp:spPr>
        <a:xfrm>
          <a:off x="1253807" y="2867195"/>
          <a:ext cx="5015229" cy="2704439"/>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7309" tIns="686928" rIns="97309" bIns="686928" numCol="1" spcCol="1270" anchor="ctr" anchorCtr="0">
          <a:noAutofit/>
        </a:bodyPr>
        <a:lstStyle/>
        <a:p>
          <a:pPr marL="0" lvl="0" indent="0" algn="l" defTabSz="622300">
            <a:lnSpc>
              <a:spcPct val="90000"/>
            </a:lnSpc>
            <a:spcBef>
              <a:spcPct val="0"/>
            </a:spcBef>
            <a:spcAft>
              <a:spcPct val="35000"/>
            </a:spcAft>
            <a:buNone/>
          </a:pPr>
          <a:r>
            <a:rPr lang="en-US" sz="1400" kern="1200" dirty="0"/>
            <a:t>How could the above hydrographic maps be used to interpret Native American oral histories from southeastern Utah, especially as they relate to springs? </a:t>
          </a:r>
        </a:p>
        <a:p>
          <a:pPr marL="0" lvl="0" indent="0" algn="l" defTabSz="622300">
            <a:lnSpc>
              <a:spcPct val="90000"/>
            </a:lnSpc>
            <a:spcBef>
              <a:spcPct val="0"/>
            </a:spcBef>
            <a:spcAft>
              <a:spcPct val="35000"/>
            </a:spcAft>
            <a:buNone/>
          </a:pPr>
          <a:r>
            <a:rPr lang="en-US" sz="1400" kern="1200" dirty="0"/>
            <a:t>How could the above hydrographic maps be used to interpret the rock art that is associated with springs in southeastern Utah? </a:t>
          </a:r>
        </a:p>
      </dsp:txBody>
      <dsp:txXfrm>
        <a:off x="1253807" y="2867195"/>
        <a:ext cx="5015229" cy="2704439"/>
      </dsp:txXfrm>
    </dsp:sp>
    <dsp:sp modelId="{39F77C0A-5959-4410-A035-081CA5FA6A02}">
      <dsp:nvSpPr>
        <dsp:cNvPr id="0" name=""/>
        <dsp:cNvSpPr/>
      </dsp:nvSpPr>
      <dsp:spPr>
        <a:xfrm>
          <a:off x="0" y="2867195"/>
          <a:ext cx="1253807" cy="2704439"/>
        </a:xfrm>
        <a:prstGeom prst="rect">
          <a:avLst/>
        </a:prstGeom>
        <a:solidFill>
          <a:schemeClr val="lt1">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347" tIns="267139" rIns="66347" bIns="267139" numCol="1" spcCol="1270" anchor="ctr" anchorCtr="0">
          <a:noAutofit/>
        </a:bodyPr>
        <a:lstStyle/>
        <a:p>
          <a:pPr marL="0" lvl="0" indent="0" algn="ctr" defTabSz="755650">
            <a:lnSpc>
              <a:spcPct val="90000"/>
            </a:lnSpc>
            <a:spcBef>
              <a:spcPct val="0"/>
            </a:spcBef>
            <a:spcAft>
              <a:spcPct val="35000"/>
            </a:spcAft>
            <a:buNone/>
          </a:pPr>
          <a:r>
            <a:rPr lang="en-US" sz="1700" kern="1200" dirty="0"/>
            <a:t>Culture</a:t>
          </a:r>
        </a:p>
      </dsp:txBody>
      <dsp:txXfrm>
        <a:off x="0" y="2867195"/>
        <a:ext cx="1253807" cy="2704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486795-BF64-4887-A206-09DA55238EFF}">
      <dsp:nvSpPr>
        <dsp:cNvPr id="0" name=""/>
        <dsp:cNvSpPr/>
      </dsp:nvSpPr>
      <dsp:spPr>
        <a:xfrm>
          <a:off x="4621" y="1188091"/>
          <a:ext cx="2020453" cy="177830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What would mega-drought maps of southeastern Utah look like? </a:t>
          </a:r>
        </a:p>
      </dsp:txBody>
      <dsp:txXfrm>
        <a:off x="56706" y="1240176"/>
        <a:ext cx="1916283" cy="1674134"/>
      </dsp:txXfrm>
    </dsp:sp>
    <dsp:sp modelId="{4AA209BD-614D-4A74-A9EB-4637424D2A5C}">
      <dsp:nvSpPr>
        <dsp:cNvPr id="0" name=""/>
        <dsp:cNvSpPr/>
      </dsp:nvSpPr>
      <dsp:spPr>
        <a:xfrm>
          <a:off x="2227119" y="1826707"/>
          <a:ext cx="428336" cy="50107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227119" y="1926921"/>
        <a:ext cx="299835" cy="300644"/>
      </dsp:txXfrm>
    </dsp:sp>
    <dsp:sp modelId="{B81E925B-CCC3-4F8D-81CF-B69AE5228263}">
      <dsp:nvSpPr>
        <dsp:cNvPr id="0" name=""/>
        <dsp:cNvSpPr/>
      </dsp:nvSpPr>
      <dsp:spPr>
        <a:xfrm>
          <a:off x="2833255" y="1188091"/>
          <a:ext cx="2020453" cy="1778304"/>
        </a:xfrm>
        <a:prstGeom prst="roundRect">
          <a:avLst>
            <a:gd name="adj" fmla="val 10000"/>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What water sources would persist after droughts of various durations? </a:t>
          </a:r>
        </a:p>
      </dsp:txBody>
      <dsp:txXfrm>
        <a:off x="2885340" y="1240176"/>
        <a:ext cx="1916283" cy="1674134"/>
      </dsp:txXfrm>
    </dsp:sp>
    <dsp:sp modelId="{54017801-E314-4071-BBCC-23DAED56705C}">
      <dsp:nvSpPr>
        <dsp:cNvPr id="0" name=""/>
        <dsp:cNvSpPr/>
      </dsp:nvSpPr>
      <dsp:spPr>
        <a:xfrm>
          <a:off x="5055754" y="1826707"/>
          <a:ext cx="428336" cy="501072"/>
        </a:xfrm>
        <a:prstGeom prst="rightArrow">
          <a:avLst>
            <a:gd name="adj1" fmla="val 60000"/>
            <a:gd name="adj2" fmla="val 50000"/>
          </a:avLst>
        </a:prstGeom>
        <a:solidFill>
          <a:schemeClr val="accent2">
            <a:hueOff val="-727682"/>
            <a:satOff val="-41964"/>
            <a:lumOff val="43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55754" y="1926921"/>
        <a:ext cx="299835" cy="300644"/>
      </dsp:txXfrm>
    </dsp:sp>
    <dsp:sp modelId="{38605A70-42B0-4818-A1C3-4AC1DC0F4340}">
      <dsp:nvSpPr>
        <dsp:cNvPr id="0" name=""/>
        <dsp:cNvSpPr/>
      </dsp:nvSpPr>
      <dsp:spPr>
        <a:xfrm>
          <a:off x="5661890" y="1188091"/>
          <a:ext cx="2020453" cy="1778304"/>
        </a:xfrm>
        <a:prstGeom prst="roundRect">
          <a:avLst>
            <a:gd name="adj" fmla="val 10000"/>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 What would the hydrography of southeastern Utah look like under increased precipitation? </a:t>
          </a:r>
        </a:p>
      </dsp:txBody>
      <dsp:txXfrm>
        <a:off x="5713975" y="1240176"/>
        <a:ext cx="1916283" cy="1674134"/>
      </dsp:txXfrm>
    </dsp:sp>
    <dsp:sp modelId="{F36505E2-4761-41DC-9087-52165FA66985}">
      <dsp:nvSpPr>
        <dsp:cNvPr id="0" name=""/>
        <dsp:cNvSpPr/>
      </dsp:nvSpPr>
      <dsp:spPr>
        <a:xfrm>
          <a:off x="7884389" y="1826707"/>
          <a:ext cx="428336" cy="501072"/>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884389" y="1926921"/>
        <a:ext cx="299835" cy="300644"/>
      </dsp:txXfrm>
    </dsp:sp>
    <dsp:sp modelId="{EB78E1A2-CDFE-44B1-BC21-09217A655FD4}">
      <dsp:nvSpPr>
        <dsp:cNvPr id="0" name=""/>
        <dsp:cNvSpPr/>
      </dsp:nvSpPr>
      <dsp:spPr>
        <a:xfrm>
          <a:off x="8490525" y="1188091"/>
          <a:ext cx="2020453" cy="1778304"/>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 How would hydrography change in the seasonality of precipitation? </a:t>
          </a:r>
        </a:p>
      </dsp:txBody>
      <dsp:txXfrm>
        <a:off x="8542610" y="1240176"/>
        <a:ext cx="1916283" cy="16741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4115F-AC31-4873-B21E-72089213A126}">
      <dsp:nvSpPr>
        <dsp:cNvPr id="0" name=""/>
        <dsp:cNvSpPr/>
      </dsp:nvSpPr>
      <dsp:spPr>
        <a:xfrm>
          <a:off x="2053" y="763307"/>
          <a:ext cx="4379788" cy="262787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How could hydrographic maps be used to interpret Native American oral histories from southeastern Utah, especially as they relate to springs? </a:t>
          </a:r>
        </a:p>
      </dsp:txBody>
      <dsp:txXfrm>
        <a:off x="79021" y="840275"/>
        <a:ext cx="4225852" cy="2473937"/>
      </dsp:txXfrm>
    </dsp:sp>
    <dsp:sp modelId="{A52C08AE-68CE-43CE-851F-0A42DF9DE69E}">
      <dsp:nvSpPr>
        <dsp:cNvPr id="0" name=""/>
        <dsp:cNvSpPr/>
      </dsp:nvSpPr>
      <dsp:spPr>
        <a:xfrm>
          <a:off x="4819821" y="1534150"/>
          <a:ext cx="928515" cy="108618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819821" y="1751387"/>
        <a:ext cx="649961" cy="651713"/>
      </dsp:txXfrm>
    </dsp:sp>
    <dsp:sp modelId="{45DDB532-CEC2-464F-ACA2-1FEFC11B0AF7}">
      <dsp:nvSpPr>
        <dsp:cNvPr id="0" name=""/>
        <dsp:cNvSpPr/>
      </dsp:nvSpPr>
      <dsp:spPr>
        <a:xfrm>
          <a:off x="6133757" y="763307"/>
          <a:ext cx="4379788" cy="2627873"/>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How could hydrographic maps be used to interpret the rock art that is associated with springs in southeastern Utah? </a:t>
          </a:r>
        </a:p>
      </dsp:txBody>
      <dsp:txXfrm>
        <a:off x="6210725" y="840275"/>
        <a:ext cx="4225852" cy="2473937"/>
      </dsp:txXfrm>
    </dsp:sp>
  </dsp:spTree>
</dsp:drawing>
</file>

<file path=ppt/diagrams/layout1.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0.28759</cdr:x>
      <cdr:y>0.72325</cdr:y>
    </cdr:from>
    <cdr:to>
      <cdr:x>0.39253</cdr:x>
      <cdr:y>0.80013</cdr:y>
    </cdr:to>
    <cdr:sp macro="" textlink="">
      <cdr:nvSpPr>
        <cdr:cNvPr id="2" name="TextBox 1"/>
        <cdr:cNvSpPr txBox="1"/>
      </cdr:nvSpPr>
      <cdr:spPr>
        <a:xfrm xmlns:a="http://schemas.openxmlformats.org/drawingml/2006/main">
          <a:off x="1357314" y="2688432"/>
          <a:ext cx="495299" cy="28575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938FC0-6CB0-419F-BAC5-6A0F546F6377}" type="datetimeFigureOut">
              <a:rPr lang="en-US" smtClean="0"/>
              <a:t>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42430-D8CA-4FE2-A933-D3DFF7060AB0}" type="slidenum">
              <a:rPr lang="en-US" smtClean="0"/>
              <a:t>‹#›</a:t>
            </a:fld>
            <a:endParaRPr lang="en-US"/>
          </a:p>
        </p:txBody>
      </p:sp>
    </p:spTree>
    <p:extLst>
      <p:ext uri="{BB962C8B-B14F-4D97-AF65-F5344CB8AC3E}">
        <p14:creationId xmlns:p14="http://schemas.microsoft.com/office/powerpoint/2010/main" val="2715453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eds.a.ebscohost.com/eds/detail/detail?vid=6&amp;sid=dd1f8564-2878-41a2-940e-aa2147032845@sessionmgr4010&amp;bdata=JnNpdGU9ZWRzLWxpdmU%3d#AN=122710916&amp;db=asf"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md.water.usgs.gov/posters/flowGIS/index.html" TargetMode="External"/><Relationship Id="rId5" Type="http://schemas.openxmlformats.org/officeDocument/2006/relationships/hyperlink" Target="http://wateriso.utah.edu/waterisotopes/media/PDFs/wildlife_forensics.pdf" TargetMode="External"/><Relationship Id="rId4" Type="http://schemas.openxmlformats.org/officeDocument/2006/relationships/hyperlink" Target="http://www.waterisotopes.org/"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Morgan Abbott and I’m presenting our team’s current research regarding “The History of Water….”</a:t>
            </a:r>
          </a:p>
          <a:p>
            <a:endParaRPr lang="en-US" dirty="0"/>
          </a:p>
          <a:p>
            <a:r>
              <a:rPr lang="en-US" dirty="0"/>
              <a:t>In our project alone, we have </a:t>
            </a:r>
          </a:p>
          <a:p>
            <a:pPr marL="171450" indent="-171450">
              <a:buFont typeface="Arial" panose="020B0604020202020204" pitchFamily="34" charset="0"/>
              <a:buChar char="•"/>
            </a:pPr>
            <a:r>
              <a:rPr lang="en-US" dirty="0"/>
              <a:t>3 Native Students </a:t>
            </a:r>
          </a:p>
          <a:p>
            <a:pPr marL="628650" lvl="1" indent="-171450">
              <a:buFont typeface="Arial" panose="020B0604020202020204" pitchFamily="34" charset="0"/>
              <a:buChar char="•"/>
            </a:pPr>
            <a:r>
              <a:rPr lang="en-US" dirty="0"/>
              <a:t>representatives of the Pueblo and Navajo </a:t>
            </a:r>
          </a:p>
          <a:p>
            <a:endParaRPr lang="en-US" dirty="0"/>
          </a:p>
          <a:p>
            <a:r>
              <a:rPr lang="en-US" dirty="0"/>
              <a:t>Multiple disciplines that include </a:t>
            </a:r>
          </a:p>
          <a:p>
            <a:pPr marL="171450" indent="-171450">
              <a:buFont typeface="Arial" panose="020B0604020202020204" pitchFamily="34" charset="0"/>
              <a:buChar char="•"/>
            </a:pPr>
            <a:r>
              <a:rPr lang="en-US" dirty="0"/>
              <a:t>Geology</a:t>
            </a:r>
          </a:p>
          <a:p>
            <a:pPr marL="171450" indent="-171450">
              <a:buFont typeface="Arial" panose="020B0604020202020204" pitchFamily="34" charset="0"/>
              <a:buChar char="•"/>
            </a:pPr>
            <a:r>
              <a:rPr lang="en-US" dirty="0"/>
              <a:t>Hydrology</a:t>
            </a:r>
          </a:p>
          <a:p>
            <a:pPr marL="171450" indent="-171450">
              <a:buFont typeface="Arial" panose="020B0604020202020204" pitchFamily="34" charset="0"/>
              <a:buChar char="•"/>
            </a:pPr>
            <a:r>
              <a:rPr lang="en-US" dirty="0"/>
              <a:t>Environmental Science</a:t>
            </a:r>
          </a:p>
          <a:p>
            <a:pPr marL="171450" indent="-171450">
              <a:buFont typeface="Arial" panose="020B0604020202020204" pitchFamily="34" charset="0"/>
              <a:buChar char="•"/>
            </a:pPr>
            <a:r>
              <a:rPr lang="en-US" dirty="0"/>
              <a:t>Art Education</a:t>
            </a:r>
          </a:p>
          <a:p>
            <a:pPr marL="171450" indent="-171450">
              <a:buFont typeface="Arial" panose="020B0604020202020204" pitchFamily="34" charset="0"/>
              <a:buChar char="•"/>
            </a:pPr>
            <a:r>
              <a:rPr lang="en-US" dirty="0"/>
              <a:t>Botany</a:t>
            </a:r>
          </a:p>
        </p:txBody>
      </p:sp>
      <p:sp>
        <p:nvSpPr>
          <p:cNvPr id="4" name="Slide Number Placeholder 3"/>
          <p:cNvSpPr>
            <a:spLocks noGrp="1"/>
          </p:cNvSpPr>
          <p:nvPr>
            <p:ph type="sldNum" sz="quarter" idx="10"/>
          </p:nvPr>
        </p:nvSpPr>
        <p:spPr/>
        <p:txBody>
          <a:bodyPr/>
          <a:lstStyle/>
          <a:p>
            <a:fld id="{51C42430-D8CA-4FE2-A933-D3DFF7060AB0}" type="slidenum">
              <a:rPr lang="en-US" smtClean="0"/>
              <a:t>1</a:t>
            </a:fld>
            <a:endParaRPr lang="en-US"/>
          </a:p>
        </p:txBody>
      </p:sp>
    </p:spTree>
    <p:extLst>
      <p:ext uri="{BB962C8B-B14F-4D97-AF65-F5344CB8AC3E}">
        <p14:creationId xmlns:p14="http://schemas.microsoft.com/office/powerpoint/2010/main" val="24933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2</a:t>
            </a:r>
            <a:r>
              <a:rPr lang="en-US" baseline="30000" dirty="0"/>
              <a:t>nd</a:t>
            </a:r>
            <a:r>
              <a:rPr lang="en-US" dirty="0"/>
              <a:t> Step of Hydrology: Locating persistent water sources during a megadrought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To</a:t>
            </a:r>
            <a:r>
              <a:rPr lang="en-US" baseline="0" dirty="0"/>
              <a:t> determine the age of the water in the springs a group went before our field collection trip and took samples from two locations.</a:t>
            </a:r>
          </a:p>
          <a:p>
            <a:pPr marL="171450" indent="-171450">
              <a:buFont typeface="Arial" panose="020B0604020202020204" pitchFamily="34" charset="0"/>
              <a:buChar char="•"/>
            </a:pPr>
            <a:r>
              <a:rPr lang="en-US" baseline="0" dirty="0"/>
              <a:t>These locations are </a:t>
            </a:r>
            <a:r>
              <a:rPr lang="en-US" baseline="0" dirty="0" err="1"/>
              <a:t>umu</a:t>
            </a:r>
            <a:r>
              <a:rPr lang="en-US" baseline="0" dirty="0"/>
              <a:t> 1 &amp; 25. </a:t>
            </a:r>
            <a:r>
              <a:rPr lang="en-US" dirty="0"/>
              <a:t>Results on two springs indicate groundwater residence times of 30 and 39 years, so that these springs could persist as viable water sources even after mega-droughts lasting for three decades.</a:t>
            </a:r>
          </a:p>
          <a:p>
            <a:pPr marL="171450" indent="-171450">
              <a:buFont typeface="Arial" panose="020B0604020202020204" pitchFamily="34" charset="0"/>
              <a:buChar char="•"/>
            </a:pPr>
            <a:r>
              <a:rPr lang="en-US" dirty="0"/>
              <a:t>We recently received CFC data regarding water samples from this summer. </a:t>
            </a:r>
          </a:p>
          <a:p>
            <a:pPr marL="628650" lvl="1" indent="-171450">
              <a:buFont typeface="Arial" panose="020B0604020202020204" pitchFamily="34" charset="0"/>
              <a:buChar char="•"/>
            </a:pPr>
            <a:r>
              <a:rPr lang="en-US" dirty="0"/>
              <a:t>BE 4 would only last about 27 years without precipitation, </a:t>
            </a:r>
          </a:p>
          <a:p>
            <a:pPr marL="628650" lvl="1" indent="-171450">
              <a:buFont typeface="Arial" panose="020B0604020202020204" pitchFamily="34" charset="0"/>
              <a:buChar char="•"/>
            </a:pPr>
            <a:r>
              <a:rPr lang="en-US" dirty="0"/>
              <a:t>BE 1-3 &amp; 5-9 would last at least 30 years. </a:t>
            </a:r>
          </a:p>
          <a:p>
            <a:pPr marL="628650" lvl="1" indent="-171450">
              <a:buFont typeface="Arial" panose="020B0604020202020204" pitchFamily="34" charset="0"/>
              <a:buChar char="•"/>
            </a:pPr>
            <a:r>
              <a:rPr lang="en-US" dirty="0"/>
              <a:t>BE 11, 15, 16 are very close in age (27-30yrs), </a:t>
            </a:r>
          </a:p>
          <a:p>
            <a:pPr marL="628650" lvl="1" indent="-171450">
              <a:buFont typeface="Arial" panose="020B0604020202020204" pitchFamily="34" charset="0"/>
              <a:buChar char="•"/>
            </a:pPr>
            <a:r>
              <a:rPr lang="en-US" dirty="0"/>
              <a:t>BE 12 is 43 years, probably different spring</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Next Step (2</a:t>
            </a:r>
            <a:r>
              <a:rPr lang="en-US" baseline="30000" dirty="0"/>
              <a:t>nd</a:t>
            </a:r>
            <a:r>
              <a:rPr lang="en-US" dirty="0"/>
              <a:t> moving into 3</a:t>
            </a:r>
            <a:r>
              <a:rPr lang="en-US" baseline="30000" dirty="0"/>
              <a:t>rd</a:t>
            </a:r>
            <a:r>
              <a:rPr lang="en-US" dirty="0"/>
              <a:t>): We will be using vegetation, soil, elevation and precipitation data to follow the movement of water sources from 700 AD to 1300 AD</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1C42430-D8CA-4FE2-A933-D3DFF7060AB0}" type="slidenum">
              <a:rPr lang="en-US" smtClean="0"/>
              <a:t>10</a:t>
            </a:fld>
            <a:endParaRPr lang="en-US"/>
          </a:p>
        </p:txBody>
      </p:sp>
    </p:spTree>
    <p:extLst>
      <p:ext uri="{BB962C8B-B14F-4D97-AF65-F5344CB8AC3E}">
        <p14:creationId xmlns:p14="http://schemas.microsoft.com/office/powerpoint/2010/main" val="2308188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comparing the rock art associated with springs with shorter and longer residence times. </a:t>
            </a:r>
          </a:p>
          <a:p>
            <a:endParaRPr lang="en-US" dirty="0"/>
          </a:p>
          <a:p>
            <a:pPr marL="171450" indent="-171450">
              <a:buFont typeface="Arial" panose="020B0604020202020204" pitchFamily="34" charset="0"/>
              <a:buChar char="•"/>
            </a:pPr>
            <a:r>
              <a:rPr lang="en-US" dirty="0"/>
              <a:t>Going to be addressed by conversations with elders of the Ute Mountain Ute Tribe, especially with regard to the origin of the names of the springs. </a:t>
            </a:r>
          </a:p>
        </p:txBody>
      </p:sp>
      <p:sp>
        <p:nvSpPr>
          <p:cNvPr id="4" name="Slide Number Placeholder 3"/>
          <p:cNvSpPr>
            <a:spLocks noGrp="1"/>
          </p:cNvSpPr>
          <p:nvPr>
            <p:ph type="sldNum" sz="quarter" idx="10"/>
          </p:nvPr>
        </p:nvSpPr>
        <p:spPr/>
        <p:txBody>
          <a:bodyPr/>
          <a:lstStyle/>
          <a:p>
            <a:fld id="{51C42430-D8CA-4FE2-A933-D3DFF7060AB0}" type="slidenum">
              <a:rPr lang="en-US" smtClean="0"/>
              <a:t>11</a:t>
            </a:fld>
            <a:endParaRPr lang="en-US"/>
          </a:p>
        </p:txBody>
      </p:sp>
    </p:spTree>
    <p:extLst>
      <p:ext uri="{BB962C8B-B14F-4D97-AF65-F5344CB8AC3E}">
        <p14:creationId xmlns:p14="http://schemas.microsoft.com/office/powerpoint/2010/main" val="4118939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some examples of the Glen Canyon linear Petroglyph style, found in the drainages of the Colorado and San Juan rivers. These are believed to predate the Anasazi. It generally has a wider distribution farther north in Utah</a:t>
            </a:r>
          </a:p>
          <a:p>
            <a:endParaRPr lang="en-US" dirty="0"/>
          </a:p>
          <a:p>
            <a:endParaRPr lang="en-US" dirty="0"/>
          </a:p>
          <a:p>
            <a:r>
              <a:rPr lang="en-US" dirty="0"/>
              <a:t>Glen Canyon Linear Style.</a:t>
            </a:r>
          </a:p>
          <a:p>
            <a:r>
              <a:rPr lang="en-US" dirty="0"/>
              <a:t>	Archaic (0AD or 6000BC) = Pre-</a:t>
            </a:r>
            <a:r>
              <a:rPr lang="en-US" dirty="0" err="1"/>
              <a:t>Basketmaker</a:t>
            </a:r>
            <a:endParaRPr lang="en-US" dirty="0"/>
          </a:p>
        </p:txBody>
      </p:sp>
      <p:sp>
        <p:nvSpPr>
          <p:cNvPr id="4" name="Slide Number Placeholder 3"/>
          <p:cNvSpPr>
            <a:spLocks noGrp="1"/>
          </p:cNvSpPr>
          <p:nvPr>
            <p:ph type="sldNum" sz="quarter" idx="10"/>
          </p:nvPr>
        </p:nvSpPr>
        <p:spPr/>
        <p:txBody>
          <a:bodyPr/>
          <a:lstStyle/>
          <a:p>
            <a:fld id="{51C42430-D8CA-4FE2-A933-D3DFF7060AB0}" type="slidenum">
              <a:rPr lang="en-US" smtClean="0"/>
              <a:t>12</a:t>
            </a:fld>
            <a:endParaRPr lang="en-US"/>
          </a:p>
        </p:txBody>
      </p:sp>
    </p:spTree>
    <p:extLst>
      <p:ext uri="{BB962C8B-B14F-4D97-AF65-F5344CB8AC3E}">
        <p14:creationId xmlns:p14="http://schemas.microsoft.com/office/powerpoint/2010/main" val="1072347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for another spring because we saw some cottonwoods way back near Butler Wash. Decided to check it out. Found huge panel, ruins and spring. </a:t>
            </a:r>
            <a:r>
              <a:rPr lang="en-US" baseline="0" dirty="0"/>
              <a:t>These are some of the clearer images of the petroglyphs we found</a:t>
            </a:r>
            <a:endParaRPr lang="en-US" dirty="0"/>
          </a:p>
          <a:p>
            <a:endParaRPr lang="en-US" dirty="0"/>
          </a:p>
        </p:txBody>
      </p:sp>
      <p:sp>
        <p:nvSpPr>
          <p:cNvPr id="4" name="Slide Number Placeholder 3"/>
          <p:cNvSpPr>
            <a:spLocks noGrp="1"/>
          </p:cNvSpPr>
          <p:nvPr>
            <p:ph type="sldNum" sz="quarter" idx="10"/>
          </p:nvPr>
        </p:nvSpPr>
        <p:spPr/>
        <p:txBody>
          <a:bodyPr/>
          <a:lstStyle/>
          <a:p>
            <a:fld id="{51C42430-D8CA-4FE2-A933-D3DFF7060AB0}" type="slidenum">
              <a:rPr lang="en-US" smtClean="0"/>
              <a:t>13</a:t>
            </a:fld>
            <a:endParaRPr lang="en-US"/>
          </a:p>
        </p:txBody>
      </p:sp>
    </p:spTree>
    <p:extLst>
      <p:ext uri="{BB962C8B-B14F-4D97-AF65-F5344CB8AC3E}">
        <p14:creationId xmlns:p14="http://schemas.microsoft.com/office/powerpoint/2010/main" val="527614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these petroglyphs are found in relation to bears ears</a:t>
            </a:r>
          </a:p>
          <a:p>
            <a:endParaRPr lang="en-US" dirty="0"/>
          </a:p>
          <a:p>
            <a:r>
              <a:rPr lang="en-US" dirty="0"/>
              <a:t>The map on the left is from the book “Indian Rock art of the Southwest” by Polly </a:t>
            </a:r>
            <a:r>
              <a:rPr lang="en-US" dirty="0" err="1"/>
              <a:t>Schaafsma</a:t>
            </a:r>
            <a:endParaRPr lang="en-US" dirty="0"/>
          </a:p>
        </p:txBody>
      </p:sp>
      <p:sp>
        <p:nvSpPr>
          <p:cNvPr id="4" name="Slide Number Placeholder 3"/>
          <p:cNvSpPr>
            <a:spLocks noGrp="1"/>
          </p:cNvSpPr>
          <p:nvPr>
            <p:ph type="sldNum" sz="quarter" idx="10"/>
          </p:nvPr>
        </p:nvSpPr>
        <p:spPr/>
        <p:txBody>
          <a:bodyPr/>
          <a:lstStyle/>
          <a:p>
            <a:fld id="{51C42430-D8CA-4FE2-A933-D3DFF7060AB0}" type="slidenum">
              <a:rPr lang="en-US" smtClean="0"/>
              <a:t>14</a:t>
            </a:fld>
            <a:endParaRPr lang="en-US"/>
          </a:p>
        </p:txBody>
      </p:sp>
    </p:spTree>
    <p:extLst>
      <p:ext uri="{BB962C8B-B14F-4D97-AF65-F5344CB8AC3E}">
        <p14:creationId xmlns:p14="http://schemas.microsoft.com/office/powerpoint/2010/main" val="2621075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r>
              <a:rPr lang="en-US" u="sng" dirty="0"/>
              <a:t>Usually mountain sheep or deer. Large rectangular oval bodies with small heads and tails, short legs. </a:t>
            </a:r>
          </a:p>
          <a:p>
            <a:r>
              <a:rPr lang="en-US" dirty="0"/>
              <a:t>Drawings found near water sources, campsites, some consider to be hunting-magic related or just lots of people gathered in an area with lots of movement between</a:t>
            </a:r>
          </a:p>
          <a:p>
            <a:endParaRPr lang="en-US" dirty="0"/>
          </a:p>
          <a:p>
            <a:r>
              <a:rPr lang="en-US" dirty="0"/>
              <a:t>Antennae are part of the </a:t>
            </a:r>
            <a:r>
              <a:rPr lang="en-US" dirty="0" err="1"/>
              <a:t>anthropomorph</a:t>
            </a:r>
            <a:r>
              <a:rPr lang="en-US" dirty="0"/>
              <a:t> drawings, concentric images above head refers to shaman  </a:t>
            </a:r>
          </a:p>
          <a:p>
            <a:endParaRPr lang="en-US" dirty="0"/>
          </a:p>
          <a:p>
            <a:r>
              <a:rPr lang="en-US" dirty="0"/>
              <a:t>As referenced in the previous slide, usually found with </a:t>
            </a:r>
            <a:r>
              <a:rPr lang="en-US" dirty="0" err="1"/>
              <a:t>Basketmaker</a:t>
            </a:r>
            <a:r>
              <a:rPr lang="en-US" dirty="0"/>
              <a:t> II, hard to date, but some patina is still dark in areas, suggests that it older petroglyphs were pre-pottery. </a:t>
            </a:r>
          </a:p>
          <a:p>
            <a:endParaRPr lang="en-US" dirty="0"/>
          </a:p>
          <a:p>
            <a:r>
              <a:rPr lang="en-US" dirty="0"/>
              <a:t>Glen Canyon Linear Style</a:t>
            </a:r>
          </a:p>
          <a:p>
            <a:r>
              <a:rPr lang="en-US" dirty="0"/>
              <a:t>	Archaic (0AD or 6000BC) = Pre-</a:t>
            </a:r>
            <a:r>
              <a:rPr lang="en-US" dirty="0" err="1"/>
              <a:t>Basketmaker</a:t>
            </a:r>
            <a:endParaRPr lang="en-US" dirty="0"/>
          </a:p>
          <a:p>
            <a:endParaRPr lang="en-US" dirty="0"/>
          </a:p>
          <a:p>
            <a:r>
              <a:rPr lang="en-US" dirty="0"/>
              <a:t>Images and info from “Indian Rock art of the Southwest” by Polly </a:t>
            </a:r>
            <a:r>
              <a:rPr lang="en-US" dirty="0" err="1"/>
              <a:t>Schaafsma</a:t>
            </a:r>
            <a:endParaRPr lang="en-US" dirty="0"/>
          </a:p>
          <a:p>
            <a:r>
              <a:rPr lang="en-US" dirty="0"/>
              <a:t>		</a:t>
            </a:r>
          </a:p>
          <a:p>
            <a:endParaRPr lang="en-US" dirty="0"/>
          </a:p>
        </p:txBody>
      </p:sp>
      <p:sp>
        <p:nvSpPr>
          <p:cNvPr id="4" name="Slide Number Placeholder 3"/>
          <p:cNvSpPr>
            <a:spLocks noGrp="1"/>
          </p:cNvSpPr>
          <p:nvPr>
            <p:ph type="sldNum" sz="quarter" idx="10"/>
          </p:nvPr>
        </p:nvSpPr>
        <p:spPr/>
        <p:txBody>
          <a:bodyPr/>
          <a:lstStyle/>
          <a:p>
            <a:fld id="{51C42430-D8CA-4FE2-A933-D3DFF7060AB0}" type="slidenum">
              <a:rPr lang="en-US" smtClean="0"/>
              <a:t>15</a:t>
            </a:fld>
            <a:endParaRPr lang="en-US"/>
          </a:p>
        </p:txBody>
      </p:sp>
    </p:spTree>
    <p:extLst>
      <p:ext uri="{BB962C8B-B14F-4D97-AF65-F5344CB8AC3E}">
        <p14:creationId xmlns:p14="http://schemas.microsoft.com/office/powerpoint/2010/main" val="3168995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Conclusions</a:t>
            </a:r>
            <a:endParaRPr lang="en-US" baseline="0" dirty="0"/>
          </a:p>
          <a:p>
            <a:pPr marL="171450" indent="-171450">
              <a:buFont typeface="Arial" panose="020B0604020202020204" pitchFamily="34" charset="0"/>
              <a:buChar char="•"/>
            </a:pPr>
            <a:r>
              <a:rPr lang="en-US" dirty="0"/>
              <a:t>Winter snowpack is less vital to recharge springs than spring and fall precipitation</a:t>
            </a:r>
          </a:p>
          <a:p>
            <a:pPr marL="171450" indent="-171450">
              <a:buFont typeface="Arial" panose="020B0604020202020204" pitchFamily="34" charset="0"/>
              <a:buChar char="•"/>
            </a:pPr>
            <a:r>
              <a:rPr lang="en-US" dirty="0"/>
              <a:t>We can begin</a:t>
            </a:r>
            <a:r>
              <a:rPr lang="en-US" baseline="0" dirty="0"/>
              <a:t> examining our current data and plan future field excursions to ask more specific questions about the springs that are near perennial streams</a:t>
            </a:r>
          </a:p>
          <a:p>
            <a:pPr marL="171450" indent="-171450">
              <a:buFont typeface="Arial" panose="020B0604020202020204" pitchFamily="34" charset="0"/>
              <a:buChar char="•"/>
            </a:pPr>
            <a:r>
              <a:rPr lang="en-US" baseline="0" dirty="0"/>
              <a:t>Provides new insight to cultural and hydrological history</a:t>
            </a:r>
          </a:p>
          <a:p>
            <a:pPr marL="628650" lvl="1" indent="-171450">
              <a:buFont typeface="Arial" panose="020B0604020202020204" pitchFamily="34" charset="0"/>
              <a:buChar char="•"/>
            </a:pPr>
            <a:r>
              <a:rPr lang="en-US" baseline="0" dirty="0"/>
              <a:t>unnamed spring with the panel</a:t>
            </a:r>
          </a:p>
          <a:p>
            <a:pPr marL="171450" lvl="0" indent="-171450">
              <a:buFont typeface="Arial" panose="020B0604020202020204" pitchFamily="34" charset="0"/>
              <a:buChar char="•"/>
            </a:pPr>
            <a:r>
              <a:rPr lang="en-US" baseline="0" dirty="0"/>
              <a:t>Documenting this is important due to climate change and increased visitation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1C42430-D8CA-4FE2-A933-D3DFF7060AB0}" type="slidenum">
              <a:rPr lang="en-US" smtClean="0"/>
              <a:t>16</a:t>
            </a:fld>
            <a:endParaRPr lang="en-US"/>
          </a:p>
        </p:txBody>
      </p:sp>
    </p:spTree>
    <p:extLst>
      <p:ext uri="{BB962C8B-B14F-4D97-AF65-F5344CB8AC3E}">
        <p14:creationId xmlns:p14="http://schemas.microsoft.com/office/powerpoint/2010/main" val="1530707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research team would like to thank Dr. </a:t>
            </a:r>
            <a:r>
              <a:rPr lang="en-US" dirty="0" err="1"/>
              <a:t>Zanazzi</a:t>
            </a:r>
            <a:r>
              <a:rPr lang="en-US" dirty="0"/>
              <a:t> for his assistance in processing our water samples for isotope data, Erin Riggs- Herbarium Curator for assisting us in identifying plants, Dr. </a:t>
            </a:r>
            <a:r>
              <a:rPr lang="en-US" dirty="0" err="1"/>
              <a:t>Emerman</a:t>
            </a:r>
            <a:r>
              <a:rPr lang="en-US" dirty="0"/>
              <a:t> and Dr. Hungerford for securing funding through UVU SAC grants and we would also like to thank the UVU Scholarly and Creative Activities for providing a UCUR grant to continue our research</a:t>
            </a:r>
          </a:p>
          <a:p>
            <a:endParaRPr lang="en-US" dirty="0"/>
          </a:p>
          <a:p>
            <a:endParaRPr lang="en-US" dirty="0"/>
          </a:p>
          <a:p>
            <a:r>
              <a:rPr lang="en-US" dirty="0"/>
              <a:t>Sources Cited</a:t>
            </a:r>
          </a:p>
          <a:p>
            <a:endParaRPr lang="en-US" dirty="0"/>
          </a:p>
          <a:p>
            <a:pPr marL="171450" indent="-171450">
              <a:buFont typeface="Arial" panose="020B0604020202020204" pitchFamily="34" charset="0"/>
              <a:buChar char="•"/>
            </a:pPr>
            <a:r>
              <a:rPr lang="en-US" sz="1200" dirty="0">
                <a:hlinkClick r:id="rId3"/>
              </a:rPr>
              <a:t>http://eds.a.ebscohost.com/eds/detail/detail?vid=6&amp;sid=dd1f8564-2878-41a2-940e-aa2147032845%40sessionmgr4010&amp;bdata=JnNpdGU9ZWRzLWxpdmU%3d#AN=122710916&amp;db=asf</a:t>
            </a:r>
            <a:endParaRPr lang="en-US" sz="1200" dirty="0"/>
          </a:p>
          <a:p>
            <a:pPr marL="171450" indent="-171450">
              <a:buFont typeface="Arial" panose="020B0604020202020204" pitchFamily="34" charset="0"/>
              <a:buChar char="•"/>
            </a:pPr>
            <a:r>
              <a:rPr lang="en-US" sz="1200" dirty="0"/>
              <a:t>Bowen, G. J. (Year) The Online Isotopes in Precipitation Calculator, version X.X. </a:t>
            </a:r>
            <a:r>
              <a:rPr lang="en-US" sz="1200" dirty="0">
                <a:hlinkClick r:id="rId4"/>
              </a:rPr>
              <a:t>http://www.waterisotopes.org</a:t>
            </a:r>
            <a:endParaRPr lang="en-US" sz="1200" dirty="0"/>
          </a:p>
          <a:p>
            <a:pPr marL="171450" indent="-171450">
              <a:buFont typeface="Arial" panose="020B0604020202020204" pitchFamily="34" charset="0"/>
              <a:buChar char="•"/>
            </a:pPr>
            <a:r>
              <a:rPr lang="en-US" sz="1200" b="1" dirty="0"/>
              <a:t>Monthly:</a:t>
            </a:r>
            <a:r>
              <a:rPr lang="en-US" sz="1200" dirty="0"/>
              <a:t> Bowen G. J., Wassenaar L. I. and Hobson K. A. </a:t>
            </a:r>
            <a:r>
              <a:rPr lang="en-US" sz="1200" u="sng" dirty="0">
                <a:hlinkClick r:id="rId5"/>
              </a:rPr>
              <a:t>(2005)</a:t>
            </a:r>
            <a:r>
              <a:rPr lang="en-US" sz="1200" dirty="0"/>
              <a:t> Global application of stable hydrogen and oxygen isotopes to wildlife forensics. </a:t>
            </a:r>
            <a:r>
              <a:rPr lang="en-US" sz="1200" i="1" dirty="0" err="1"/>
              <a:t>Oecologia</a:t>
            </a:r>
            <a:r>
              <a:rPr lang="en-US" sz="1200" dirty="0"/>
              <a:t> </a:t>
            </a:r>
            <a:r>
              <a:rPr lang="en-US" sz="1200" b="1" dirty="0"/>
              <a:t>143</a:t>
            </a:r>
            <a:r>
              <a:rPr lang="en-US" sz="1200" dirty="0"/>
              <a:t>, 337-348, doi:10.1007/s00442-004-1813-y. (for monthly average values)</a:t>
            </a:r>
          </a:p>
          <a:p>
            <a:pPr marL="171450" indent="-171450">
              <a:buFont typeface="Arial" panose="020B0604020202020204" pitchFamily="34" charset="0"/>
              <a:buChar char="•"/>
            </a:pPr>
            <a:r>
              <a:rPr lang="en-US" sz="1200" dirty="0"/>
              <a:t>Welker J.M., 2000. Isotopic (d18O) characteristics of weekly precipitation collected across the USA: An initial analysis with application to water source studies. </a:t>
            </a:r>
            <a:r>
              <a:rPr lang="en-US" sz="1200" i="1" dirty="0"/>
              <a:t>Hydrological Processes</a:t>
            </a:r>
            <a:r>
              <a:rPr lang="en-US" sz="1200" dirty="0"/>
              <a:t> </a:t>
            </a:r>
            <a:r>
              <a:rPr lang="en-US" sz="1200" b="1" dirty="0"/>
              <a:t>14</a:t>
            </a:r>
            <a:r>
              <a:rPr lang="en-US" sz="1200" dirty="0"/>
              <a:t>, 1449-1464.</a:t>
            </a:r>
          </a:p>
          <a:p>
            <a:pPr marL="171450" indent="-171450">
              <a:buFont typeface="Arial" panose="020B0604020202020204" pitchFamily="34" charset="0"/>
              <a:buChar char="•"/>
            </a:pPr>
            <a:r>
              <a:rPr lang="en-US" sz="1200" dirty="0"/>
              <a:t>Photos of Bears Ears Trip courtesy of Dr. Steven </a:t>
            </a:r>
            <a:r>
              <a:rPr lang="en-US" sz="1200" dirty="0" err="1"/>
              <a:t>Emerman</a:t>
            </a:r>
            <a:r>
              <a:rPr lang="en-US" sz="1200" dirty="0"/>
              <a:t> &amp; Morgan Abbott</a:t>
            </a:r>
          </a:p>
          <a:p>
            <a:pPr marL="171450" indent="-171450">
              <a:buFont typeface="Arial" panose="020B0604020202020204" pitchFamily="34" charset="0"/>
              <a:buChar char="•"/>
            </a:pPr>
            <a:r>
              <a:rPr lang="en-US" sz="1200" dirty="0">
                <a:hlinkClick r:id="rId6"/>
              </a:rPr>
              <a:t>https://md.water.usgs.gov/posters/flowGIS/index.html</a:t>
            </a:r>
            <a:r>
              <a:rPr lang="en-US" sz="1200" dirty="0"/>
              <a:t> </a:t>
            </a:r>
          </a:p>
          <a:p>
            <a:pPr marL="171450" indent="-171450">
              <a:buFont typeface="Arial" panose="020B0604020202020204" pitchFamily="34" charset="0"/>
              <a:buChar char="•"/>
            </a:pPr>
            <a:r>
              <a:rPr lang="en-US" sz="1200" dirty="0"/>
              <a:t>“Indian Rock art of the Southwest” by Polly </a:t>
            </a:r>
            <a:r>
              <a:rPr lang="en-US" sz="1200" dirty="0" err="1"/>
              <a:t>Schaafsma</a:t>
            </a:r>
            <a:endParaRPr lang="en-US" sz="1200" dirty="0"/>
          </a:p>
          <a:p>
            <a:pPr marL="171450" indent="-171450">
              <a:buFont typeface="Arial" panose="020B0604020202020204" pitchFamily="34" charset="0"/>
              <a:buChar char="•"/>
            </a:pPr>
            <a:r>
              <a:rPr lang="en-US" sz="1200" dirty="0"/>
              <a:t>Map features, raster and vector data sourced from </a:t>
            </a:r>
            <a:r>
              <a:rPr lang="en-US" sz="1200" dirty="0" err="1"/>
              <a:t>Esri</a:t>
            </a:r>
            <a:endParaRPr lang="en-US" sz="1200" dirty="0"/>
          </a:p>
          <a:p>
            <a:r>
              <a:rPr lang="en-US" sz="1200" dirty="0"/>
              <a:t> (</a:t>
            </a:r>
            <a:r>
              <a:rPr lang="en-US" sz="1200" dirty="0" err="1"/>
              <a:t>ArcGISOnline</a:t>
            </a:r>
            <a:r>
              <a:rPr lang="en-US" sz="1200" dirty="0"/>
              <a:t>), Utah AGRC, NDH Streams</a:t>
            </a:r>
          </a:p>
          <a:p>
            <a:pPr marL="171450" indent="-171450">
              <a:buFont typeface="Arial" panose="020B0604020202020204" pitchFamily="34" charset="0"/>
              <a:buChar char="•"/>
            </a:pPr>
            <a:r>
              <a:rPr lang="en-US" sz="1200" dirty="0"/>
              <a:t>https://geology.utah.gov/map-pub/maps/gis/#tab-id-3</a:t>
            </a:r>
          </a:p>
          <a:p>
            <a:endParaRPr lang="en-US" sz="1200" dirty="0"/>
          </a:p>
          <a:p>
            <a:endParaRPr lang="en-US" dirty="0"/>
          </a:p>
        </p:txBody>
      </p:sp>
      <p:sp>
        <p:nvSpPr>
          <p:cNvPr id="4" name="Slide Number Placeholder 3"/>
          <p:cNvSpPr>
            <a:spLocks noGrp="1"/>
          </p:cNvSpPr>
          <p:nvPr>
            <p:ph type="sldNum" sz="quarter" idx="10"/>
          </p:nvPr>
        </p:nvSpPr>
        <p:spPr/>
        <p:txBody>
          <a:bodyPr/>
          <a:lstStyle/>
          <a:p>
            <a:fld id="{51C42430-D8CA-4FE2-A933-D3DFF7060AB0}" type="slidenum">
              <a:rPr lang="en-US" smtClean="0"/>
              <a:t>17</a:t>
            </a:fld>
            <a:endParaRPr lang="en-US"/>
          </a:p>
        </p:txBody>
      </p:sp>
    </p:spTree>
    <p:extLst>
      <p:ext uri="{BB962C8B-B14F-4D97-AF65-F5344CB8AC3E}">
        <p14:creationId xmlns:p14="http://schemas.microsoft.com/office/powerpoint/2010/main" val="94021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Utah is located within the Western Hemisphere. </a:t>
            </a:r>
          </a:p>
        </p:txBody>
      </p:sp>
      <p:sp>
        <p:nvSpPr>
          <p:cNvPr id="4" name="Slide Number Placeholder 3"/>
          <p:cNvSpPr>
            <a:spLocks noGrp="1"/>
          </p:cNvSpPr>
          <p:nvPr>
            <p:ph type="sldNum" sz="quarter" idx="10"/>
          </p:nvPr>
        </p:nvSpPr>
        <p:spPr/>
        <p:txBody>
          <a:bodyPr/>
          <a:lstStyle/>
          <a:p>
            <a:fld id="{51C42430-D8CA-4FE2-A933-D3DFF7060AB0}" type="slidenum">
              <a:rPr lang="en-US" smtClean="0"/>
              <a:t>2</a:t>
            </a:fld>
            <a:endParaRPr lang="en-US"/>
          </a:p>
        </p:txBody>
      </p:sp>
    </p:spTree>
    <p:extLst>
      <p:ext uri="{BB962C8B-B14F-4D97-AF65-F5344CB8AC3E}">
        <p14:creationId xmlns:p14="http://schemas.microsoft.com/office/powerpoint/2010/main" val="2952426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5 national parks and 3 monuments within Utah. There are multiple national parks and monuments near the four corners area where Utah, Colorado, New Mexico and Arizona meet.</a:t>
            </a:r>
          </a:p>
        </p:txBody>
      </p:sp>
      <p:sp>
        <p:nvSpPr>
          <p:cNvPr id="4" name="Slide Number Placeholder 3"/>
          <p:cNvSpPr>
            <a:spLocks noGrp="1"/>
          </p:cNvSpPr>
          <p:nvPr>
            <p:ph type="sldNum" sz="quarter" idx="10"/>
          </p:nvPr>
        </p:nvSpPr>
        <p:spPr/>
        <p:txBody>
          <a:bodyPr/>
          <a:lstStyle/>
          <a:p>
            <a:fld id="{51C42430-D8CA-4FE2-A933-D3DFF7060AB0}" type="slidenum">
              <a:rPr lang="en-US" smtClean="0"/>
              <a:t>3</a:t>
            </a:fld>
            <a:endParaRPr lang="en-US"/>
          </a:p>
        </p:txBody>
      </p:sp>
    </p:spTree>
    <p:extLst>
      <p:ext uri="{BB962C8B-B14F-4D97-AF65-F5344CB8AC3E}">
        <p14:creationId xmlns:p14="http://schemas.microsoft.com/office/powerpoint/2010/main" val="3986072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Created December 28</a:t>
            </a:r>
            <a:r>
              <a:rPr lang="en-US" sz="1200" b="0" i="0" kern="1200" baseline="30000" dirty="0">
                <a:solidFill>
                  <a:schemeClr val="tx1"/>
                </a:solidFill>
                <a:effectLst/>
                <a:latin typeface="+mn-lt"/>
                <a:ea typeface="+mn-ea"/>
                <a:cs typeface="+mn-cs"/>
              </a:rPr>
              <a:t>th</a:t>
            </a:r>
            <a:r>
              <a:rPr lang="en-US" sz="1200" b="0" i="0" kern="1200" dirty="0">
                <a:solidFill>
                  <a:schemeClr val="tx1"/>
                </a:solidFill>
                <a:effectLst/>
                <a:latin typeface="+mn-lt"/>
                <a:ea typeface="+mn-ea"/>
                <a:cs typeface="+mn-cs"/>
              </a:rPr>
              <a:t>, 2016 by former President Barack Obama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Secretary of the Interior Ryan Zinke recently proposed to shrink Bears Ears by 90% and it was approved by President Donald Trump December 4</a:t>
            </a:r>
            <a:r>
              <a:rPr lang="en-US" sz="1200" b="0" i="0" kern="1200" baseline="30000" dirty="0">
                <a:solidFill>
                  <a:schemeClr val="tx1"/>
                </a:solidFill>
                <a:effectLst/>
                <a:latin typeface="+mn-lt"/>
                <a:ea typeface="+mn-ea"/>
                <a:cs typeface="+mn-cs"/>
              </a:rPr>
              <a:t>th</a:t>
            </a:r>
            <a:r>
              <a:rPr lang="en-US" sz="1200" b="0" i="0" kern="1200" dirty="0">
                <a:solidFill>
                  <a:schemeClr val="tx1"/>
                </a:solidFill>
                <a:effectLst/>
                <a:latin typeface="+mn-lt"/>
                <a:ea typeface="+mn-ea"/>
                <a:cs typeface="+mn-cs"/>
              </a:rPr>
              <a:t>, 2017</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Opens up coal mining, fishing, grazing and logging (traditional uses)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Rich in historical and archaeological artifacts dating back at least 5k years, has problems with grave robbing and vandalism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Particular religious importance to Native American Tribes</a:t>
            </a:r>
          </a:p>
          <a:p>
            <a:pPr marL="1085850" lvl="2" indent="-171450">
              <a:buFont typeface="Arial" panose="020B0604020202020204" pitchFamily="34" charset="0"/>
              <a:buChar char="•"/>
            </a:pPr>
            <a:r>
              <a:rPr lang="en-US" dirty="0"/>
              <a:t>Anasazi settlements</a:t>
            </a:r>
          </a:p>
          <a:p>
            <a:pPr marL="1543050" lvl="3" indent="-171450">
              <a:buFont typeface="Arial" panose="020B0604020202020204" pitchFamily="34" charset="0"/>
              <a:buChar char="•"/>
            </a:pPr>
            <a:r>
              <a:rPr lang="en-US" dirty="0"/>
              <a:t>Abandoned 700 </a:t>
            </a:r>
            <a:r>
              <a:rPr lang="en-US" dirty="0" err="1"/>
              <a:t>yrs</a:t>
            </a:r>
            <a:r>
              <a:rPr lang="en-US" dirty="0"/>
              <a:t> ago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Managed by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U.S. Forest Service</a:t>
            </a:r>
            <a:r>
              <a:rPr lang="en-US" sz="1200" b="0" i="0" kern="1200" baseline="0" dirty="0">
                <a:solidFill>
                  <a:schemeClr val="tx1"/>
                </a:solidFill>
                <a:effectLst/>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Bureau of Land Management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Bears Ears Commission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Hopi Nation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Navajo Nation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Ute Mountain Ute Tribe,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Ute Indian Tribe of the Uintah Ouray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mn-lt"/>
                <a:ea typeface="+mn-ea"/>
                <a:cs typeface="+mn-cs"/>
              </a:rPr>
              <a:t>Zuni Tribe</a:t>
            </a:r>
            <a:endParaRPr lang="en-US" dirty="0"/>
          </a:p>
          <a:p>
            <a:endParaRPr lang="en-US" dirty="0"/>
          </a:p>
        </p:txBody>
      </p:sp>
      <p:sp>
        <p:nvSpPr>
          <p:cNvPr id="4" name="Slide Number Placeholder 3"/>
          <p:cNvSpPr>
            <a:spLocks noGrp="1"/>
          </p:cNvSpPr>
          <p:nvPr>
            <p:ph type="sldNum" sz="quarter" idx="10"/>
          </p:nvPr>
        </p:nvSpPr>
        <p:spPr/>
        <p:txBody>
          <a:bodyPr/>
          <a:lstStyle/>
          <a:p>
            <a:fld id="{51C42430-D8CA-4FE2-A933-D3DFF7060AB0}" type="slidenum">
              <a:rPr lang="en-US" smtClean="0"/>
              <a:t>4</a:t>
            </a:fld>
            <a:endParaRPr lang="en-US"/>
          </a:p>
        </p:txBody>
      </p:sp>
    </p:spTree>
    <p:extLst>
      <p:ext uri="{BB962C8B-B14F-4D97-AF65-F5344CB8AC3E}">
        <p14:creationId xmlns:p14="http://schemas.microsoft.com/office/powerpoint/2010/main" val="1805217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questions our team is asking in our research.</a:t>
            </a:r>
          </a:p>
          <a:p>
            <a:r>
              <a:rPr lang="en-US" dirty="0"/>
              <a:t> I will describe Hydrology and about the current tasks we are </a:t>
            </a:r>
          </a:p>
          <a:p>
            <a:r>
              <a:rPr lang="en-US" dirty="0"/>
              <a:t>then we will discuss the cultural aspect of our project. </a:t>
            </a:r>
          </a:p>
        </p:txBody>
      </p:sp>
      <p:sp>
        <p:nvSpPr>
          <p:cNvPr id="4" name="Slide Number Placeholder 3"/>
          <p:cNvSpPr>
            <a:spLocks noGrp="1"/>
          </p:cNvSpPr>
          <p:nvPr>
            <p:ph type="sldNum" sz="quarter" idx="10"/>
          </p:nvPr>
        </p:nvSpPr>
        <p:spPr/>
        <p:txBody>
          <a:bodyPr/>
          <a:lstStyle/>
          <a:p>
            <a:fld id="{51C42430-D8CA-4FE2-A933-D3DFF7060AB0}" type="slidenum">
              <a:rPr lang="en-US" smtClean="0"/>
              <a:t>5</a:t>
            </a:fld>
            <a:endParaRPr lang="en-US"/>
          </a:p>
        </p:txBody>
      </p:sp>
    </p:spTree>
    <p:extLst>
      <p:ext uri="{BB962C8B-B14F-4D97-AF65-F5344CB8AC3E}">
        <p14:creationId xmlns:p14="http://schemas.microsoft.com/office/powerpoint/2010/main" val="1318854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 typeface="Arial" panose="020B0604020202020204" pitchFamily="34" charset="0"/>
              <a:buChar char="•"/>
            </a:pPr>
            <a:r>
              <a:rPr lang="en-US" dirty="0"/>
              <a:t>Anasazi inhabited the four corners area, even as north as Bears Ears 700 years ago</a:t>
            </a:r>
          </a:p>
          <a:p>
            <a:pPr marL="628650" lvl="1" indent="-171450">
              <a:buFont typeface="Arial" panose="020B0604020202020204" pitchFamily="34" charset="0"/>
              <a:buChar char="•"/>
            </a:pPr>
            <a:r>
              <a:rPr lang="en-US" dirty="0"/>
              <a:t>Current hypothesis for mass migration </a:t>
            </a:r>
          </a:p>
          <a:p>
            <a:pPr marL="1085850" lvl="2" indent="-171450">
              <a:buFont typeface="Arial" panose="020B0604020202020204" pitchFamily="34" charset="0"/>
              <a:buChar char="•"/>
            </a:pPr>
            <a:r>
              <a:rPr lang="en-US" dirty="0"/>
              <a:t>resulted from a boom in population</a:t>
            </a:r>
          </a:p>
          <a:p>
            <a:pPr marL="1085850" lvl="2" indent="-171450">
              <a:buFont typeface="Arial" panose="020B0604020202020204" pitchFamily="34" charset="0"/>
              <a:buChar char="•"/>
            </a:pPr>
            <a:r>
              <a:rPr lang="en-US" dirty="0"/>
              <a:t>put a strain on water supplies</a:t>
            </a:r>
          </a:p>
          <a:p>
            <a:pPr marL="1085850" lvl="2" indent="-171450">
              <a:buFont typeface="Arial" panose="020B0604020202020204" pitchFamily="34" charset="0"/>
              <a:buChar char="•"/>
            </a:pPr>
            <a:r>
              <a:rPr lang="en-US" dirty="0"/>
              <a:t>was worsened by a mega drought</a:t>
            </a:r>
          </a:p>
          <a:p>
            <a:pPr marL="1085850" lvl="2" indent="-171450">
              <a:buFont typeface="Arial" panose="020B0604020202020204" pitchFamily="34" charset="0"/>
              <a:buChar char="•"/>
            </a:pPr>
            <a:r>
              <a:rPr lang="en-US" dirty="0"/>
              <a:t>Ancient peoples migrated to areas of persistent water sources. </a:t>
            </a:r>
          </a:p>
          <a:p>
            <a:pPr marL="628650" lvl="1" indent="-171450">
              <a:buFont typeface="Arial" panose="020B0604020202020204" pitchFamily="34" charset="0"/>
              <a:buChar char="•"/>
            </a:pPr>
            <a:r>
              <a:rPr lang="en-US" dirty="0"/>
              <a:t>Since water is life, we want to know about the impact of water regarding the Anasazi</a:t>
            </a:r>
          </a:p>
          <a:p>
            <a:pPr marL="1085850" lvl="2" indent="-171450">
              <a:buFont typeface="Arial" panose="020B0604020202020204" pitchFamily="34" charset="0"/>
              <a:buChar char="•"/>
            </a:pPr>
            <a:r>
              <a:rPr lang="en-US" dirty="0"/>
              <a:t>Developing ideas how to make a megadrought map</a:t>
            </a:r>
          </a:p>
          <a:p>
            <a:pPr marL="1085850" lvl="2" indent="-171450">
              <a:buFont typeface="Arial" panose="020B0604020202020204" pitchFamily="34" charset="0"/>
              <a:buChar char="•"/>
            </a:pPr>
            <a:r>
              <a:rPr lang="en-US" dirty="0"/>
              <a:t>Locating persistent water sources during a megadrought</a:t>
            </a:r>
          </a:p>
          <a:p>
            <a:pPr marL="1085850" lvl="2" indent="-171450">
              <a:buFont typeface="Arial" panose="020B0604020202020204" pitchFamily="34" charset="0"/>
              <a:buChar char="•"/>
            </a:pPr>
            <a:r>
              <a:rPr lang="en-US" dirty="0"/>
              <a:t>What different amounts of precipitation would look like</a:t>
            </a:r>
          </a:p>
          <a:p>
            <a:pPr marL="1085850" lvl="2" indent="-171450">
              <a:buFont typeface="Arial" panose="020B0604020202020204" pitchFamily="34" charset="0"/>
              <a:buChar char="•"/>
            </a:pPr>
            <a:r>
              <a:rPr lang="en-US" dirty="0"/>
              <a:t>How precipitation changes the hydrography</a:t>
            </a:r>
          </a:p>
          <a:p>
            <a:pPr marL="628650" lvl="1" indent="-171450">
              <a:buFont typeface="Arial" panose="020B0604020202020204" pitchFamily="34" charset="0"/>
              <a:buChar char="•"/>
            </a:pPr>
            <a:endParaRPr lang="en-US" dirty="0"/>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51C42430-D8CA-4FE2-A933-D3DFF7060AB0}" type="slidenum">
              <a:rPr lang="en-US" smtClean="0"/>
              <a:t>6</a:t>
            </a:fld>
            <a:endParaRPr lang="en-US"/>
          </a:p>
        </p:txBody>
      </p:sp>
    </p:spTree>
    <p:extLst>
      <p:ext uri="{BB962C8B-B14F-4D97-AF65-F5344CB8AC3E}">
        <p14:creationId xmlns:p14="http://schemas.microsoft.com/office/powerpoint/2010/main" val="1730308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r>
              <a:rPr lang="en-US" b="1" dirty="0"/>
              <a:t>How does this</a:t>
            </a:r>
            <a:r>
              <a:rPr lang="en-US" b="1" baseline="0" dirty="0"/>
              <a:t> relate to our field work?</a:t>
            </a:r>
            <a:endParaRPr lang="en-US" b="1" dirty="0"/>
          </a:p>
          <a:p>
            <a:pPr marL="628650" lvl="1" indent="-171450">
              <a:buFont typeface="Arial" panose="020B0604020202020204" pitchFamily="34" charset="0"/>
              <a:buChar char="•"/>
            </a:pPr>
            <a:r>
              <a:rPr lang="en-US" dirty="0"/>
              <a:t>2 research teams (2015 &amp; 2017)</a:t>
            </a:r>
          </a:p>
          <a:p>
            <a:pPr marL="1143000" lvl="2" indent="-228600">
              <a:buFont typeface="+mj-lt"/>
              <a:buAutoNum type="arabicPeriod"/>
            </a:pPr>
            <a:r>
              <a:rPr lang="en-US" dirty="0"/>
              <a:t>Hiked around in July heat (95F) looking for puddles of water/ springs</a:t>
            </a:r>
          </a:p>
          <a:p>
            <a:pPr marL="1143000" lvl="2" indent="-228600">
              <a:buFont typeface="+mj-lt"/>
              <a:buAutoNum type="arabicPeriod"/>
            </a:pPr>
            <a:r>
              <a:rPr lang="en-US" dirty="0"/>
              <a:t>Used small glass bottles and wrapped them in a bandana</a:t>
            </a:r>
          </a:p>
          <a:p>
            <a:pPr marL="1143000" lvl="2" indent="-228600">
              <a:buFont typeface="+mj-lt"/>
              <a:buAutoNum type="arabicPeriod"/>
            </a:pPr>
            <a:r>
              <a:rPr lang="en-US" dirty="0"/>
              <a:t>Used glass syringe for springs large enough to collect in or just collected drops until</a:t>
            </a:r>
            <a:r>
              <a:rPr lang="en-US" baseline="0" dirty="0"/>
              <a:t> overfilled</a:t>
            </a:r>
          </a:p>
          <a:p>
            <a:pPr marL="1143000" lvl="2" indent="-228600">
              <a:buFont typeface="+mj-lt"/>
              <a:buAutoNum type="arabicPeriod"/>
            </a:pPr>
            <a:r>
              <a:rPr lang="en-US" baseline="0" dirty="0"/>
              <a:t>Collected in triplicate</a:t>
            </a:r>
          </a:p>
          <a:p>
            <a:pPr marL="1143000" lvl="2" indent="-228600">
              <a:buFont typeface="+mj-lt"/>
              <a:buAutoNum type="arabicPeriod"/>
            </a:pPr>
            <a:r>
              <a:rPr lang="en-US" dirty="0"/>
              <a:t>Sent samples to U of U for CFC analysis (UMU 1 &amp; 25) (BE 1-9, 11, 12, 13, 15, 16)</a:t>
            </a:r>
          </a:p>
          <a:p>
            <a:pPr marL="1143000" lvl="2" indent="-228600">
              <a:buFont typeface="+mj-lt"/>
              <a:buAutoNum type="arabicPeriod"/>
            </a:pPr>
            <a:r>
              <a:rPr lang="en-US" dirty="0"/>
              <a:t>Performed isotope analysis at UVU</a:t>
            </a:r>
          </a:p>
          <a:p>
            <a:endParaRPr lang="en-US" dirty="0"/>
          </a:p>
        </p:txBody>
      </p:sp>
      <p:sp>
        <p:nvSpPr>
          <p:cNvPr id="4" name="Slide Number Placeholder 3"/>
          <p:cNvSpPr>
            <a:spLocks noGrp="1"/>
          </p:cNvSpPr>
          <p:nvPr>
            <p:ph type="sldNum" sz="quarter" idx="10"/>
          </p:nvPr>
        </p:nvSpPr>
        <p:spPr/>
        <p:txBody>
          <a:bodyPr/>
          <a:lstStyle/>
          <a:p>
            <a:fld id="{51C42430-D8CA-4FE2-A933-D3DFF7060AB0}" type="slidenum">
              <a:rPr lang="en-US" smtClean="0"/>
              <a:t>7</a:t>
            </a:fld>
            <a:endParaRPr lang="en-US"/>
          </a:p>
        </p:txBody>
      </p:sp>
    </p:spTree>
    <p:extLst>
      <p:ext uri="{BB962C8B-B14F-4D97-AF65-F5344CB8AC3E}">
        <p14:creationId xmlns:p14="http://schemas.microsoft.com/office/powerpoint/2010/main" val="4119237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Beginning 1</a:t>
            </a:r>
            <a:r>
              <a:rPr lang="en-US" baseline="30000" dirty="0"/>
              <a:t>st</a:t>
            </a:r>
            <a:r>
              <a:rPr lang="en-US" dirty="0"/>
              <a:t> Step: Developing ideas how to make a megadrought map</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Map on the left shows our sample sites named Bears Ears 1-16 and UMU 1 and 2, where they were collected in relation to the National Park Boundaries. Samples BE 11-16 are from a single spring that was a seam through a wash/canyon.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On the right the map shows our samples (same as before), potential sample sites in purple, known mapped springs in green and streams, perennial and ephemeral/intermittent. This map is a valuable tool for future research sites. We can look at perennial streams that are connected to mapped springs and see where we could sample water and look for ancient Puebloan connections to those springs. </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1C42430-D8CA-4FE2-A933-D3DFF7060AB0}" type="slidenum">
              <a:rPr lang="en-US" smtClean="0"/>
              <a:t>8</a:t>
            </a:fld>
            <a:endParaRPr lang="en-US"/>
          </a:p>
        </p:txBody>
      </p:sp>
    </p:spTree>
    <p:extLst>
      <p:ext uri="{BB962C8B-B14F-4D97-AF65-F5344CB8AC3E}">
        <p14:creationId xmlns:p14="http://schemas.microsoft.com/office/powerpoint/2010/main" val="2332061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Axes are essentially showing precipitation vs evaporation</a:t>
            </a:r>
          </a:p>
          <a:p>
            <a:pPr marL="171450" indent="-171450">
              <a:buFont typeface="Arial" panose="020B0604020202020204" pitchFamily="34" charset="0"/>
              <a:buChar char="•"/>
            </a:pPr>
            <a:r>
              <a:rPr lang="en-US" dirty="0"/>
              <a:t>Meteoritic water line (precipitation/blue) for Bears Ears Area</a:t>
            </a:r>
          </a:p>
          <a:p>
            <a:pPr marL="171450" indent="-171450">
              <a:buFont typeface="Arial" panose="020B0604020202020204" pitchFamily="34" charset="0"/>
              <a:buChar char="•"/>
            </a:pPr>
            <a:r>
              <a:rPr lang="en-US" dirty="0"/>
              <a:t>Orange line are the springs that we sampled</a:t>
            </a:r>
          </a:p>
          <a:p>
            <a:pPr marL="171450" indent="-171450">
              <a:buFont typeface="Arial" panose="020B0604020202020204" pitchFamily="34" charset="0"/>
              <a:buChar char="•"/>
            </a:pPr>
            <a:r>
              <a:rPr lang="en-US" dirty="0"/>
              <a:t>Precipitation data was gathered from the IOPC website</a:t>
            </a:r>
          </a:p>
          <a:p>
            <a:endParaRPr lang="en-US" dirty="0"/>
          </a:p>
          <a:p>
            <a:r>
              <a:rPr lang="en-US" dirty="0"/>
              <a:t>We can look at this graph and see when individual samples from springs were recharged. According to this graph, snow melt doesn’t recharge the springs significantly. There are no orange sample sites near the bottom where the winter months are.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line (sampled springs) has a parallel shift, due to the sample BE10, which was a sample that was collected from a pool of standing water, which had high evaporation rates. </a:t>
            </a:r>
          </a:p>
          <a:p>
            <a:endParaRPr lang="en-US" dirty="0"/>
          </a:p>
          <a:p>
            <a:r>
              <a:rPr lang="en-US" dirty="0"/>
              <a:t>Water collected in the upper part of the graph was recently filled when we collected it, since we did field work in July. </a:t>
            </a:r>
          </a:p>
          <a:p>
            <a:endParaRPr lang="en-US" dirty="0"/>
          </a:p>
          <a:p>
            <a:r>
              <a:rPr lang="en-US" dirty="0"/>
              <a:t>Cluster near the bottom of graph shows that these springs were potentially recharged in the fall and spring, and that BE12 may be a persistent spring or is more long-lasting since it was recharged in November and we collected it in July. </a:t>
            </a:r>
          </a:p>
          <a:p>
            <a:endParaRPr lang="en-US" dirty="0"/>
          </a:p>
          <a:p>
            <a:r>
              <a:rPr lang="en-US" dirty="0"/>
              <a:t>Ultimately, the sample sites we chose were great since the majority of them follow the slope of the precipitation line, which means we picked springs and not puddles of standing water. </a:t>
            </a:r>
          </a:p>
          <a:p>
            <a:endParaRPr lang="en-US" dirty="0"/>
          </a:p>
          <a:p>
            <a:endParaRPr lang="en-US" dirty="0"/>
          </a:p>
          <a:p>
            <a:endParaRPr lang="en-US" dirty="0"/>
          </a:p>
          <a:p>
            <a:endParaRPr lang="en-US" dirty="0"/>
          </a:p>
          <a:p>
            <a:r>
              <a:rPr lang="en-US" dirty="0"/>
              <a:t>Potential Q</a:t>
            </a:r>
          </a:p>
          <a:p>
            <a:endParaRPr lang="en-US" dirty="0"/>
          </a:p>
          <a:p>
            <a:pPr marL="0" indent="0">
              <a:buNone/>
            </a:pPr>
            <a:r>
              <a:rPr lang="en-US" dirty="0"/>
              <a:t>What would happen if only snow only came in, no rains?</a:t>
            </a:r>
          </a:p>
          <a:p>
            <a:pPr marL="0" indent="0">
              <a:buNone/>
            </a:pPr>
            <a:r>
              <a:rPr lang="en-US" dirty="0"/>
              <a:t>	insufficient recharge?</a:t>
            </a:r>
          </a:p>
          <a:p>
            <a:r>
              <a:rPr lang="en-US" dirty="0"/>
              <a:t>How many precipitation events in a year?</a:t>
            </a:r>
          </a:p>
          <a:p>
            <a:r>
              <a:rPr lang="en-US" dirty="0"/>
              <a:t>How would this impact human population migration</a:t>
            </a:r>
          </a:p>
          <a:p>
            <a:pPr lvl="1"/>
            <a:r>
              <a:rPr lang="en-US" dirty="0"/>
              <a:t>Move to perennial water sources</a:t>
            </a:r>
          </a:p>
          <a:p>
            <a:endParaRPr lang="en-US" dirty="0"/>
          </a:p>
        </p:txBody>
      </p:sp>
      <p:sp>
        <p:nvSpPr>
          <p:cNvPr id="4" name="Slide Number Placeholder 3"/>
          <p:cNvSpPr>
            <a:spLocks noGrp="1"/>
          </p:cNvSpPr>
          <p:nvPr>
            <p:ph type="sldNum" sz="quarter" idx="10"/>
          </p:nvPr>
        </p:nvSpPr>
        <p:spPr/>
        <p:txBody>
          <a:bodyPr/>
          <a:lstStyle/>
          <a:p>
            <a:fld id="{51C42430-D8CA-4FE2-A933-D3DFF7060AB0}" type="slidenum">
              <a:rPr lang="en-US" smtClean="0"/>
              <a:t>9</a:t>
            </a:fld>
            <a:endParaRPr lang="en-US"/>
          </a:p>
        </p:txBody>
      </p:sp>
    </p:spTree>
    <p:extLst>
      <p:ext uri="{BB962C8B-B14F-4D97-AF65-F5344CB8AC3E}">
        <p14:creationId xmlns:p14="http://schemas.microsoft.com/office/powerpoint/2010/main" val="1303586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6F235-C6C9-49C9-8DA6-1E0C461506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FA9CAF-9681-4F33-8F79-74D399DFCA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A46819-BCC8-4C50-A2A7-4017CD75AD8C}"/>
              </a:ext>
            </a:extLst>
          </p:cNvPr>
          <p:cNvSpPr>
            <a:spLocks noGrp="1"/>
          </p:cNvSpPr>
          <p:nvPr>
            <p:ph type="dt" sz="half" idx="10"/>
          </p:nvPr>
        </p:nvSpPr>
        <p:spPr/>
        <p:txBody>
          <a:bodyPr/>
          <a:lstStyle/>
          <a:p>
            <a:fld id="{F1BC2713-9661-4B18-952D-5D18713103D6}" type="datetimeFigureOut">
              <a:rPr lang="en-US" smtClean="0"/>
              <a:t>2/9/2018</a:t>
            </a:fld>
            <a:endParaRPr lang="en-US"/>
          </a:p>
        </p:txBody>
      </p:sp>
      <p:sp>
        <p:nvSpPr>
          <p:cNvPr id="5" name="Footer Placeholder 4">
            <a:extLst>
              <a:ext uri="{FF2B5EF4-FFF2-40B4-BE49-F238E27FC236}">
                <a16:creationId xmlns:a16="http://schemas.microsoft.com/office/drawing/2014/main" id="{BBEF2F2C-33CA-46B0-BC34-BEF33F40F4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A2D76-A19D-44B5-8868-8153326C41B8}"/>
              </a:ext>
            </a:extLst>
          </p:cNvPr>
          <p:cNvSpPr>
            <a:spLocks noGrp="1"/>
          </p:cNvSpPr>
          <p:nvPr>
            <p:ph type="sldNum" sz="quarter" idx="12"/>
          </p:nvPr>
        </p:nvSpPr>
        <p:spPr/>
        <p:txBody>
          <a:bodyPr/>
          <a:lstStyle/>
          <a:p>
            <a:fld id="{84C02DD5-3E4C-4BD6-BA1E-A4858A669D64}" type="slidenum">
              <a:rPr lang="en-US" smtClean="0"/>
              <a:t>‹#›</a:t>
            </a:fld>
            <a:endParaRPr lang="en-US"/>
          </a:p>
        </p:txBody>
      </p:sp>
    </p:spTree>
    <p:extLst>
      <p:ext uri="{BB962C8B-B14F-4D97-AF65-F5344CB8AC3E}">
        <p14:creationId xmlns:p14="http://schemas.microsoft.com/office/powerpoint/2010/main" val="897320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B2ADA-F3FF-4612-B13C-A79A83E3D6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E04E51-A4BF-4B27-9F9D-205939B348B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3E914B-E7FD-4662-8D18-0736854FB924}"/>
              </a:ext>
            </a:extLst>
          </p:cNvPr>
          <p:cNvSpPr>
            <a:spLocks noGrp="1"/>
          </p:cNvSpPr>
          <p:nvPr>
            <p:ph type="dt" sz="half" idx="10"/>
          </p:nvPr>
        </p:nvSpPr>
        <p:spPr/>
        <p:txBody>
          <a:bodyPr/>
          <a:lstStyle/>
          <a:p>
            <a:fld id="{F1BC2713-9661-4B18-952D-5D18713103D6}" type="datetimeFigureOut">
              <a:rPr lang="en-US" smtClean="0"/>
              <a:t>2/9/2018</a:t>
            </a:fld>
            <a:endParaRPr lang="en-US"/>
          </a:p>
        </p:txBody>
      </p:sp>
      <p:sp>
        <p:nvSpPr>
          <p:cNvPr id="5" name="Footer Placeholder 4">
            <a:extLst>
              <a:ext uri="{FF2B5EF4-FFF2-40B4-BE49-F238E27FC236}">
                <a16:creationId xmlns:a16="http://schemas.microsoft.com/office/drawing/2014/main" id="{8FBFD72A-9DF6-4D43-B744-74FA63F747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09E033-3EFB-478F-99BE-D692CF3179F2}"/>
              </a:ext>
            </a:extLst>
          </p:cNvPr>
          <p:cNvSpPr>
            <a:spLocks noGrp="1"/>
          </p:cNvSpPr>
          <p:nvPr>
            <p:ph type="sldNum" sz="quarter" idx="12"/>
          </p:nvPr>
        </p:nvSpPr>
        <p:spPr/>
        <p:txBody>
          <a:bodyPr/>
          <a:lstStyle/>
          <a:p>
            <a:fld id="{84C02DD5-3E4C-4BD6-BA1E-A4858A669D64}" type="slidenum">
              <a:rPr lang="en-US" smtClean="0"/>
              <a:t>‹#›</a:t>
            </a:fld>
            <a:endParaRPr lang="en-US"/>
          </a:p>
        </p:txBody>
      </p:sp>
    </p:spTree>
    <p:extLst>
      <p:ext uri="{BB962C8B-B14F-4D97-AF65-F5344CB8AC3E}">
        <p14:creationId xmlns:p14="http://schemas.microsoft.com/office/powerpoint/2010/main" val="3760591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BB61AB-7F0E-443B-BDF4-3ECA69105F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A88D9F-C6B8-44C9-B8F9-FAD36A5DF5B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FEFB3F-B1C5-4221-853A-5E5BBAEEC558}"/>
              </a:ext>
            </a:extLst>
          </p:cNvPr>
          <p:cNvSpPr>
            <a:spLocks noGrp="1"/>
          </p:cNvSpPr>
          <p:nvPr>
            <p:ph type="dt" sz="half" idx="10"/>
          </p:nvPr>
        </p:nvSpPr>
        <p:spPr/>
        <p:txBody>
          <a:bodyPr/>
          <a:lstStyle/>
          <a:p>
            <a:fld id="{F1BC2713-9661-4B18-952D-5D18713103D6}" type="datetimeFigureOut">
              <a:rPr lang="en-US" smtClean="0"/>
              <a:t>2/9/2018</a:t>
            </a:fld>
            <a:endParaRPr lang="en-US"/>
          </a:p>
        </p:txBody>
      </p:sp>
      <p:sp>
        <p:nvSpPr>
          <p:cNvPr id="5" name="Footer Placeholder 4">
            <a:extLst>
              <a:ext uri="{FF2B5EF4-FFF2-40B4-BE49-F238E27FC236}">
                <a16:creationId xmlns:a16="http://schemas.microsoft.com/office/drawing/2014/main" id="{B208B05A-7706-4DE8-9C98-F875ACEA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54B24-D68F-462C-AD24-A980661A426B}"/>
              </a:ext>
            </a:extLst>
          </p:cNvPr>
          <p:cNvSpPr>
            <a:spLocks noGrp="1"/>
          </p:cNvSpPr>
          <p:nvPr>
            <p:ph type="sldNum" sz="quarter" idx="12"/>
          </p:nvPr>
        </p:nvSpPr>
        <p:spPr/>
        <p:txBody>
          <a:bodyPr/>
          <a:lstStyle/>
          <a:p>
            <a:fld id="{84C02DD5-3E4C-4BD6-BA1E-A4858A669D64}" type="slidenum">
              <a:rPr lang="en-US" smtClean="0"/>
              <a:t>‹#›</a:t>
            </a:fld>
            <a:endParaRPr lang="en-US"/>
          </a:p>
        </p:txBody>
      </p:sp>
    </p:spTree>
    <p:extLst>
      <p:ext uri="{BB962C8B-B14F-4D97-AF65-F5344CB8AC3E}">
        <p14:creationId xmlns:p14="http://schemas.microsoft.com/office/powerpoint/2010/main" val="4176556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0F857-3A96-4495-AECC-788B180CEF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18EB9A-EADF-4EBE-9AA5-01A766D60A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68C538-C14F-45FA-8AC9-7681872DC447}"/>
              </a:ext>
            </a:extLst>
          </p:cNvPr>
          <p:cNvSpPr>
            <a:spLocks noGrp="1"/>
          </p:cNvSpPr>
          <p:nvPr>
            <p:ph type="dt" sz="half" idx="10"/>
          </p:nvPr>
        </p:nvSpPr>
        <p:spPr/>
        <p:txBody>
          <a:bodyPr/>
          <a:lstStyle/>
          <a:p>
            <a:fld id="{F1BC2713-9661-4B18-952D-5D18713103D6}" type="datetimeFigureOut">
              <a:rPr lang="en-US" smtClean="0"/>
              <a:t>2/9/2018</a:t>
            </a:fld>
            <a:endParaRPr lang="en-US"/>
          </a:p>
        </p:txBody>
      </p:sp>
      <p:sp>
        <p:nvSpPr>
          <p:cNvPr id="5" name="Footer Placeholder 4">
            <a:extLst>
              <a:ext uri="{FF2B5EF4-FFF2-40B4-BE49-F238E27FC236}">
                <a16:creationId xmlns:a16="http://schemas.microsoft.com/office/drawing/2014/main" id="{063FDAD2-9AF8-44EA-8BE5-3160C07DB7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171058-0288-4936-BD77-B265F2361F3D}"/>
              </a:ext>
            </a:extLst>
          </p:cNvPr>
          <p:cNvSpPr>
            <a:spLocks noGrp="1"/>
          </p:cNvSpPr>
          <p:nvPr>
            <p:ph type="sldNum" sz="quarter" idx="12"/>
          </p:nvPr>
        </p:nvSpPr>
        <p:spPr/>
        <p:txBody>
          <a:bodyPr/>
          <a:lstStyle/>
          <a:p>
            <a:fld id="{84C02DD5-3E4C-4BD6-BA1E-A4858A669D64}" type="slidenum">
              <a:rPr lang="en-US" smtClean="0"/>
              <a:t>‹#›</a:t>
            </a:fld>
            <a:endParaRPr lang="en-US"/>
          </a:p>
        </p:txBody>
      </p:sp>
    </p:spTree>
    <p:extLst>
      <p:ext uri="{BB962C8B-B14F-4D97-AF65-F5344CB8AC3E}">
        <p14:creationId xmlns:p14="http://schemas.microsoft.com/office/powerpoint/2010/main" val="812076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27104-E05F-4E7E-B84D-A786E42DB5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6A6E2A-4FC2-4DF8-97EF-F5FD602D3C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36ECAA6-EA4F-4BC5-A881-42A56A0403B4}"/>
              </a:ext>
            </a:extLst>
          </p:cNvPr>
          <p:cNvSpPr>
            <a:spLocks noGrp="1"/>
          </p:cNvSpPr>
          <p:nvPr>
            <p:ph type="dt" sz="half" idx="10"/>
          </p:nvPr>
        </p:nvSpPr>
        <p:spPr/>
        <p:txBody>
          <a:bodyPr/>
          <a:lstStyle/>
          <a:p>
            <a:fld id="{F1BC2713-9661-4B18-952D-5D18713103D6}" type="datetimeFigureOut">
              <a:rPr lang="en-US" smtClean="0"/>
              <a:t>2/9/2018</a:t>
            </a:fld>
            <a:endParaRPr lang="en-US"/>
          </a:p>
        </p:txBody>
      </p:sp>
      <p:sp>
        <p:nvSpPr>
          <p:cNvPr id="5" name="Footer Placeholder 4">
            <a:extLst>
              <a:ext uri="{FF2B5EF4-FFF2-40B4-BE49-F238E27FC236}">
                <a16:creationId xmlns:a16="http://schemas.microsoft.com/office/drawing/2014/main" id="{50A0AB8C-76DA-46DB-BB71-840201FA31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5D2DB9-AF58-40C0-9DB0-A2428410BC09}"/>
              </a:ext>
            </a:extLst>
          </p:cNvPr>
          <p:cNvSpPr>
            <a:spLocks noGrp="1"/>
          </p:cNvSpPr>
          <p:nvPr>
            <p:ph type="sldNum" sz="quarter" idx="12"/>
          </p:nvPr>
        </p:nvSpPr>
        <p:spPr/>
        <p:txBody>
          <a:bodyPr/>
          <a:lstStyle/>
          <a:p>
            <a:fld id="{84C02DD5-3E4C-4BD6-BA1E-A4858A669D64}" type="slidenum">
              <a:rPr lang="en-US" smtClean="0"/>
              <a:t>‹#›</a:t>
            </a:fld>
            <a:endParaRPr lang="en-US"/>
          </a:p>
        </p:txBody>
      </p:sp>
    </p:spTree>
    <p:extLst>
      <p:ext uri="{BB962C8B-B14F-4D97-AF65-F5344CB8AC3E}">
        <p14:creationId xmlns:p14="http://schemas.microsoft.com/office/powerpoint/2010/main" val="3630545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FB868-3558-43BA-861D-8710C191C7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958488-0754-43C2-AF3B-1587AC0DDB0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CEE04D-D994-4E95-BE98-48ED47D70CA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7915FD-35E9-4BEE-84B3-116A4141EB6F}"/>
              </a:ext>
            </a:extLst>
          </p:cNvPr>
          <p:cNvSpPr>
            <a:spLocks noGrp="1"/>
          </p:cNvSpPr>
          <p:nvPr>
            <p:ph type="dt" sz="half" idx="10"/>
          </p:nvPr>
        </p:nvSpPr>
        <p:spPr/>
        <p:txBody>
          <a:bodyPr/>
          <a:lstStyle/>
          <a:p>
            <a:fld id="{F1BC2713-9661-4B18-952D-5D18713103D6}" type="datetimeFigureOut">
              <a:rPr lang="en-US" smtClean="0"/>
              <a:t>2/9/2018</a:t>
            </a:fld>
            <a:endParaRPr lang="en-US"/>
          </a:p>
        </p:txBody>
      </p:sp>
      <p:sp>
        <p:nvSpPr>
          <p:cNvPr id="6" name="Footer Placeholder 5">
            <a:extLst>
              <a:ext uri="{FF2B5EF4-FFF2-40B4-BE49-F238E27FC236}">
                <a16:creationId xmlns:a16="http://schemas.microsoft.com/office/drawing/2014/main" id="{D34F3BA1-F623-469F-8995-05DCC7D90C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774F19-ED41-4BC8-B910-BF546E6514BC}"/>
              </a:ext>
            </a:extLst>
          </p:cNvPr>
          <p:cNvSpPr>
            <a:spLocks noGrp="1"/>
          </p:cNvSpPr>
          <p:nvPr>
            <p:ph type="sldNum" sz="quarter" idx="12"/>
          </p:nvPr>
        </p:nvSpPr>
        <p:spPr/>
        <p:txBody>
          <a:bodyPr/>
          <a:lstStyle/>
          <a:p>
            <a:fld id="{84C02DD5-3E4C-4BD6-BA1E-A4858A669D64}" type="slidenum">
              <a:rPr lang="en-US" smtClean="0"/>
              <a:t>‹#›</a:t>
            </a:fld>
            <a:endParaRPr lang="en-US"/>
          </a:p>
        </p:txBody>
      </p:sp>
    </p:spTree>
    <p:extLst>
      <p:ext uri="{BB962C8B-B14F-4D97-AF65-F5344CB8AC3E}">
        <p14:creationId xmlns:p14="http://schemas.microsoft.com/office/powerpoint/2010/main" val="214435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95CB-B19D-49BC-8752-C545BC5212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A37A1B-0F1E-4765-8765-85C5B7BD98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F924CB7-ECA2-4A61-824B-274ABDB5872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B94576-3D23-417F-AEF6-6DB68535F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90B91BD-BDEF-414C-A51A-1EC5CA626BB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F96B86-79AA-45AD-A04D-C3FC9D27C512}"/>
              </a:ext>
            </a:extLst>
          </p:cNvPr>
          <p:cNvSpPr>
            <a:spLocks noGrp="1"/>
          </p:cNvSpPr>
          <p:nvPr>
            <p:ph type="dt" sz="half" idx="10"/>
          </p:nvPr>
        </p:nvSpPr>
        <p:spPr/>
        <p:txBody>
          <a:bodyPr/>
          <a:lstStyle/>
          <a:p>
            <a:fld id="{F1BC2713-9661-4B18-952D-5D18713103D6}" type="datetimeFigureOut">
              <a:rPr lang="en-US" smtClean="0"/>
              <a:t>2/9/2018</a:t>
            </a:fld>
            <a:endParaRPr lang="en-US"/>
          </a:p>
        </p:txBody>
      </p:sp>
      <p:sp>
        <p:nvSpPr>
          <p:cNvPr id="8" name="Footer Placeholder 7">
            <a:extLst>
              <a:ext uri="{FF2B5EF4-FFF2-40B4-BE49-F238E27FC236}">
                <a16:creationId xmlns:a16="http://schemas.microsoft.com/office/drawing/2014/main" id="{0E31E092-2118-478F-A75F-85C18136E16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32B627-BBD9-4B7D-AEF2-68948E509608}"/>
              </a:ext>
            </a:extLst>
          </p:cNvPr>
          <p:cNvSpPr>
            <a:spLocks noGrp="1"/>
          </p:cNvSpPr>
          <p:nvPr>
            <p:ph type="sldNum" sz="quarter" idx="12"/>
          </p:nvPr>
        </p:nvSpPr>
        <p:spPr/>
        <p:txBody>
          <a:bodyPr/>
          <a:lstStyle/>
          <a:p>
            <a:fld id="{84C02DD5-3E4C-4BD6-BA1E-A4858A669D64}" type="slidenum">
              <a:rPr lang="en-US" smtClean="0"/>
              <a:t>‹#›</a:t>
            </a:fld>
            <a:endParaRPr lang="en-US"/>
          </a:p>
        </p:txBody>
      </p:sp>
    </p:spTree>
    <p:extLst>
      <p:ext uri="{BB962C8B-B14F-4D97-AF65-F5344CB8AC3E}">
        <p14:creationId xmlns:p14="http://schemas.microsoft.com/office/powerpoint/2010/main" val="3390612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10BE7-CA9B-4DFD-B3E7-D321413174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9794F0-DC22-4F7A-AC90-B2B9DDAD4380}"/>
              </a:ext>
            </a:extLst>
          </p:cNvPr>
          <p:cNvSpPr>
            <a:spLocks noGrp="1"/>
          </p:cNvSpPr>
          <p:nvPr>
            <p:ph type="dt" sz="half" idx="10"/>
          </p:nvPr>
        </p:nvSpPr>
        <p:spPr/>
        <p:txBody>
          <a:bodyPr/>
          <a:lstStyle/>
          <a:p>
            <a:fld id="{F1BC2713-9661-4B18-952D-5D18713103D6}" type="datetimeFigureOut">
              <a:rPr lang="en-US" smtClean="0"/>
              <a:t>2/9/2018</a:t>
            </a:fld>
            <a:endParaRPr lang="en-US"/>
          </a:p>
        </p:txBody>
      </p:sp>
      <p:sp>
        <p:nvSpPr>
          <p:cNvPr id="4" name="Footer Placeholder 3">
            <a:extLst>
              <a:ext uri="{FF2B5EF4-FFF2-40B4-BE49-F238E27FC236}">
                <a16:creationId xmlns:a16="http://schemas.microsoft.com/office/drawing/2014/main" id="{3B69204B-4029-4066-805F-F46A087242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F5746D-43E4-4ED0-8725-6913718CBDFB}"/>
              </a:ext>
            </a:extLst>
          </p:cNvPr>
          <p:cNvSpPr>
            <a:spLocks noGrp="1"/>
          </p:cNvSpPr>
          <p:nvPr>
            <p:ph type="sldNum" sz="quarter" idx="12"/>
          </p:nvPr>
        </p:nvSpPr>
        <p:spPr/>
        <p:txBody>
          <a:bodyPr/>
          <a:lstStyle/>
          <a:p>
            <a:fld id="{84C02DD5-3E4C-4BD6-BA1E-A4858A669D64}" type="slidenum">
              <a:rPr lang="en-US" smtClean="0"/>
              <a:t>‹#›</a:t>
            </a:fld>
            <a:endParaRPr lang="en-US"/>
          </a:p>
        </p:txBody>
      </p:sp>
    </p:spTree>
    <p:extLst>
      <p:ext uri="{BB962C8B-B14F-4D97-AF65-F5344CB8AC3E}">
        <p14:creationId xmlns:p14="http://schemas.microsoft.com/office/powerpoint/2010/main" val="2431874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E332D3-1752-405D-825A-AC34965B058F}"/>
              </a:ext>
            </a:extLst>
          </p:cNvPr>
          <p:cNvSpPr>
            <a:spLocks noGrp="1"/>
          </p:cNvSpPr>
          <p:nvPr>
            <p:ph type="dt" sz="half" idx="10"/>
          </p:nvPr>
        </p:nvSpPr>
        <p:spPr/>
        <p:txBody>
          <a:bodyPr/>
          <a:lstStyle/>
          <a:p>
            <a:fld id="{F1BC2713-9661-4B18-952D-5D18713103D6}" type="datetimeFigureOut">
              <a:rPr lang="en-US" smtClean="0"/>
              <a:t>2/9/2018</a:t>
            </a:fld>
            <a:endParaRPr lang="en-US"/>
          </a:p>
        </p:txBody>
      </p:sp>
      <p:sp>
        <p:nvSpPr>
          <p:cNvPr id="3" name="Footer Placeholder 2">
            <a:extLst>
              <a:ext uri="{FF2B5EF4-FFF2-40B4-BE49-F238E27FC236}">
                <a16:creationId xmlns:a16="http://schemas.microsoft.com/office/drawing/2014/main" id="{51F0CED2-8F03-4307-B998-E6A7B686AE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F7C224-17CE-4F5D-AEA9-1B969928835B}"/>
              </a:ext>
            </a:extLst>
          </p:cNvPr>
          <p:cNvSpPr>
            <a:spLocks noGrp="1"/>
          </p:cNvSpPr>
          <p:nvPr>
            <p:ph type="sldNum" sz="quarter" idx="12"/>
          </p:nvPr>
        </p:nvSpPr>
        <p:spPr/>
        <p:txBody>
          <a:bodyPr/>
          <a:lstStyle/>
          <a:p>
            <a:fld id="{84C02DD5-3E4C-4BD6-BA1E-A4858A669D64}" type="slidenum">
              <a:rPr lang="en-US" smtClean="0"/>
              <a:t>‹#›</a:t>
            </a:fld>
            <a:endParaRPr lang="en-US"/>
          </a:p>
        </p:txBody>
      </p:sp>
    </p:spTree>
    <p:extLst>
      <p:ext uri="{BB962C8B-B14F-4D97-AF65-F5344CB8AC3E}">
        <p14:creationId xmlns:p14="http://schemas.microsoft.com/office/powerpoint/2010/main" val="3346383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D6257-2C2F-41FD-802B-5B8A339E76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EAA749-0AE6-48E3-95FF-61EC7F2E89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FA8F24-0DD8-4DAC-B3DB-00A4C5758E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8943736-0E6F-4F6E-BFBA-8CCA9981904D}"/>
              </a:ext>
            </a:extLst>
          </p:cNvPr>
          <p:cNvSpPr>
            <a:spLocks noGrp="1"/>
          </p:cNvSpPr>
          <p:nvPr>
            <p:ph type="dt" sz="half" idx="10"/>
          </p:nvPr>
        </p:nvSpPr>
        <p:spPr/>
        <p:txBody>
          <a:bodyPr/>
          <a:lstStyle/>
          <a:p>
            <a:fld id="{F1BC2713-9661-4B18-952D-5D18713103D6}" type="datetimeFigureOut">
              <a:rPr lang="en-US" smtClean="0"/>
              <a:t>2/9/2018</a:t>
            </a:fld>
            <a:endParaRPr lang="en-US"/>
          </a:p>
        </p:txBody>
      </p:sp>
      <p:sp>
        <p:nvSpPr>
          <p:cNvPr id="6" name="Footer Placeholder 5">
            <a:extLst>
              <a:ext uri="{FF2B5EF4-FFF2-40B4-BE49-F238E27FC236}">
                <a16:creationId xmlns:a16="http://schemas.microsoft.com/office/drawing/2014/main" id="{DEA9DC94-4601-4C0F-90BE-216FB4C078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0B21BA-787C-4602-81AF-D8210BA97FF5}"/>
              </a:ext>
            </a:extLst>
          </p:cNvPr>
          <p:cNvSpPr>
            <a:spLocks noGrp="1"/>
          </p:cNvSpPr>
          <p:nvPr>
            <p:ph type="sldNum" sz="quarter" idx="12"/>
          </p:nvPr>
        </p:nvSpPr>
        <p:spPr/>
        <p:txBody>
          <a:bodyPr/>
          <a:lstStyle/>
          <a:p>
            <a:fld id="{84C02DD5-3E4C-4BD6-BA1E-A4858A669D64}" type="slidenum">
              <a:rPr lang="en-US" smtClean="0"/>
              <a:t>‹#›</a:t>
            </a:fld>
            <a:endParaRPr lang="en-US"/>
          </a:p>
        </p:txBody>
      </p:sp>
    </p:spTree>
    <p:extLst>
      <p:ext uri="{BB962C8B-B14F-4D97-AF65-F5344CB8AC3E}">
        <p14:creationId xmlns:p14="http://schemas.microsoft.com/office/powerpoint/2010/main" val="1737656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16D81-ACB2-4B7D-AAFB-5545764FB3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0DB8E0-986B-4517-8AC5-9EF83E62D6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B0A7CA-79B8-4A0D-BAE0-41D3F1FB9A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685B4C9-BE55-424C-A7F7-6CC1042E650A}"/>
              </a:ext>
            </a:extLst>
          </p:cNvPr>
          <p:cNvSpPr>
            <a:spLocks noGrp="1"/>
          </p:cNvSpPr>
          <p:nvPr>
            <p:ph type="dt" sz="half" idx="10"/>
          </p:nvPr>
        </p:nvSpPr>
        <p:spPr/>
        <p:txBody>
          <a:bodyPr/>
          <a:lstStyle/>
          <a:p>
            <a:fld id="{F1BC2713-9661-4B18-952D-5D18713103D6}" type="datetimeFigureOut">
              <a:rPr lang="en-US" smtClean="0"/>
              <a:t>2/9/2018</a:t>
            </a:fld>
            <a:endParaRPr lang="en-US"/>
          </a:p>
        </p:txBody>
      </p:sp>
      <p:sp>
        <p:nvSpPr>
          <p:cNvPr id="6" name="Footer Placeholder 5">
            <a:extLst>
              <a:ext uri="{FF2B5EF4-FFF2-40B4-BE49-F238E27FC236}">
                <a16:creationId xmlns:a16="http://schemas.microsoft.com/office/drawing/2014/main" id="{A53E95DE-68DB-470F-967A-794A08FF99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6856DD-8BD7-43E5-A67E-14792338B964}"/>
              </a:ext>
            </a:extLst>
          </p:cNvPr>
          <p:cNvSpPr>
            <a:spLocks noGrp="1"/>
          </p:cNvSpPr>
          <p:nvPr>
            <p:ph type="sldNum" sz="quarter" idx="12"/>
          </p:nvPr>
        </p:nvSpPr>
        <p:spPr/>
        <p:txBody>
          <a:bodyPr/>
          <a:lstStyle/>
          <a:p>
            <a:fld id="{84C02DD5-3E4C-4BD6-BA1E-A4858A669D64}" type="slidenum">
              <a:rPr lang="en-US" smtClean="0"/>
              <a:t>‹#›</a:t>
            </a:fld>
            <a:endParaRPr lang="en-US"/>
          </a:p>
        </p:txBody>
      </p:sp>
    </p:spTree>
    <p:extLst>
      <p:ext uri="{BB962C8B-B14F-4D97-AF65-F5344CB8AC3E}">
        <p14:creationId xmlns:p14="http://schemas.microsoft.com/office/powerpoint/2010/main" val="2214406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346877-C681-453B-B265-5A58426DD7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AE9315-4B00-466C-B745-E732D47095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ED9673-4F5A-469D-8985-9505942B5A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BC2713-9661-4B18-952D-5D18713103D6}" type="datetimeFigureOut">
              <a:rPr lang="en-US" smtClean="0"/>
              <a:t>2/9/2018</a:t>
            </a:fld>
            <a:endParaRPr lang="en-US"/>
          </a:p>
        </p:txBody>
      </p:sp>
      <p:sp>
        <p:nvSpPr>
          <p:cNvPr id="5" name="Footer Placeholder 4">
            <a:extLst>
              <a:ext uri="{FF2B5EF4-FFF2-40B4-BE49-F238E27FC236}">
                <a16:creationId xmlns:a16="http://schemas.microsoft.com/office/drawing/2014/main" id="{E3965CA7-088E-4427-9066-862AF82981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F78129A-AFC0-4726-8B36-16D3A351A7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C02DD5-3E4C-4BD6-BA1E-A4858A669D64}" type="slidenum">
              <a:rPr lang="en-US" smtClean="0"/>
              <a:t>‹#›</a:t>
            </a:fld>
            <a:endParaRPr lang="en-US"/>
          </a:p>
        </p:txBody>
      </p:sp>
    </p:spTree>
    <p:extLst>
      <p:ext uri="{BB962C8B-B14F-4D97-AF65-F5344CB8AC3E}">
        <p14:creationId xmlns:p14="http://schemas.microsoft.com/office/powerpoint/2010/main" val="14204874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32.pn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19"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20" name="Oval 19">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21"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23" name="Rectangle 22"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5084857-8C08-4B42-B399-E5D2D2707039}"/>
              </a:ext>
            </a:extLst>
          </p:cNvPr>
          <p:cNvSpPr>
            <a:spLocks noGrp="1"/>
          </p:cNvSpPr>
          <p:nvPr>
            <p:ph type="ctrTitle"/>
          </p:nvPr>
        </p:nvSpPr>
        <p:spPr>
          <a:xfrm>
            <a:off x="1524000" y="2776538"/>
            <a:ext cx="9144000" cy="1381188"/>
          </a:xfrm>
        </p:spPr>
        <p:txBody>
          <a:bodyPr anchor="ctr">
            <a:normAutofit/>
          </a:bodyPr>
          <a:lstStyle/>
          <a:p>
            <a:r>
              <a:rPr lang="en-US" sz="2800">
                <a:solidFill>
                  <a:schemeClr val="bg2"/>
                </a:solidFill>
              </a:rPr>
              <a:t>The History of Water in Bears Ears National Monument, Southeastern Utah: Towards A Synthesis of Geochronology, Native American Oral History and Rock Art</a:t>
            </a:r>
          </a:p>
        </p:txBody>
      </p:sp>
      <p:sp>
        <p:nvSpPr>
          <p:cNvPr id="3" name="Subtitle 2">
            <a:extLst>
              <a:ext uri="{FF2B5EF4-FFF2-40B4-BE49-F238E27FC236}">
                <a16:creationId xmlns:a16="http://schemas.microsoft.com/office/drawing/2014/main" id="{4FD9E967-F219-41E7-9790-E2CD96B65F85}"/>
              </a:ext>
            </a:extLst>
          </p:cNvPr>
          <p:cNvSpPr>
            <a:spLocks noGrp="1"/>
          </p:cNvSpPr>
          <p:nvPr>
            <p:ph type="subTitle" idx="1"/>
          </p:nvPr>
        </p:nvSpPr>
        <p:spPr>
          <a:xfrm>
            <a:off x="1524000" y="4495800"/>
            <a:ext cx="9144000" cy="762000"/>
          </a:xfrm>
        </p:spPr>
        <p:txBody>
          <a:bodyPr>
            <a:normAutofit/>
          </a:bodyPr>
          <a:lstStyle/>
          <a:p>
            <a:r>
              <a:rPr lang="en-US" sz="1700" dirty="0"/>
              <a:t>Abbott, Morgan S. , </a:t>
            </a:r>
            <a:r>
              <a:rPr lang="en-US" sz="1700" dirty="0" err="1"/>
              <a:t>Nofchissy</a:t>
            </a:r>
            <a:r>
              <a:rPr lang="en-US" sz="1700" dirty="0"/>
              <a:t>, Samuel I., Bushman, Paul G., Joe, Dustin C., </a:t>
            </a:r>
            <a:r>
              <a:rPr lang="en-US" sz="1700" dirty="0" err="1"/>
              <a:t>Gherasim</a:t>
            </a:r>
            <a:r>
              <a:rPr lang="en-US" sz="1700" dirty="0"/>
              <a:t>, Janelle E., Campbell, Stephen R., </a:t>
            </a:r>
            <a:r>
              <a:rPr lang="en-US" sz="1700" dirty="0" err="1"/>
              <a:t>Tulley</a:t>
            </a:r>
            <a:r>
              <a:rPr lang="en-US" sz="1700" dirty="0"/>
              <a:t>, Skyler K, </a:t>
            </a:r>
            <a:r>
              <a:rPr lang="en-US" sz="1700" dirty="0" err="1"/>
              <a:t>Emerman</a:t>
            </a:r>
            <a:r>
              <a:rPr lang="en-US" sz="1700" dirty="0"/>
              <a:t>, Steven H., Hungerford, Hilary B. and Santos, Lori J</a:t>
            </a:r>
          </a:p>
        </p:txBody>
      </p:sp>
    </p:spTree>
    <p:extLst>
      <p:ext uri="{BB962C8B-B14F-4D97-AF65-F5344CB8AC3E}">
        <p14:creationId xmlns:p14="http://schemas.microsoft.com/office/powerpoint/2010/main" val="22540005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E90EB45-EEE9-4563-8179-65EF62AE09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D0EF74-AD1E-4FD9-914D-8EC9058EBBA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855" t="8211" r="4930" b="7875"/>
          <a:stretch/>
        </p:blipFill>
        <p:spPr>
          <a:xfrm>
            <a:off x="6569513" y="650021"/>
            <a:ext cx="4431798" cy="5557957"/>
          </a:xfrm>
          <a:prstGeom prst="rect">
            <a:avLst/>
          </a:prstGeom>
        </p:spPr>
      </p:pic>
      <p:pic>
        <p:nvPicPr>
          <p:cNvPr id="2" name="Picture 1">
            <a:extLst>
              <a:ext uri="{FF2B5EF4-FFF2-40B4-BE49-F238E27FC236}">
                <a16:creationId xmlns:a16="http://schemas.microsoft.com/office/drawing/2014/main" id="{6FB3E305-58F4-42D6-8BA8-C0BB5B62B401}"/>
              </a:ext>
            </a:extLst>
          </p:cNvPr>
          <p:cNvPicPr>
            <a:picLocks noChangeAspect="1"/>
          </p:cNvPicPr>
          <p:nvPr/>
        </p:nvPicPr>
        <p:blipFill>
          <a:blip r:embed="rId4"/>
          <a:stretch>
            <a:fillRect/>
          </a:stretch>
        </p:blipFill>
        <p:spPr>
          <a:xfrm>
            <a:off x="721459" y="1986352"/>
            <a:ext cx="5371042" cy="3755461"/>
          </a:xfrm>
          <a:prstGeom prst="rect">
            <a:avLst/>
          </a:prstGeom>
        </p:spPr>
      </p:pic>
    </p:spTree>
    <p:extLst>
      <p:ext uri="{BB962C8B-B14F-4D97-AF65-F5344CB8AC3E}">
        <p14:creationId xmlns:p14="http://schemas.microsoft.com/office/powerpoint/2010/main" val="446126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0DF90E-6BAD-4E82-8FDF-717C9A3573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13DCC859-0434-4BB8-B6C5-09C88AE698F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08E7ACFB-B791-4C23-8B17-013FEDC09A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3002" y="365125"/>
            <a:ext cx="10520702" cy="1325563"/>
          </a:xfrm>
        </p:spPr>
        <p:txBody>
          <a:bodyPr>
            <a:normAutofit/>
          </a:bodyPr>
          <a:lstStyle/>
          <a:p>
            <a:pPr lvl="0"/>
            <a:r>
              <a:rPr lang="en-US" dirty="0"/>
              <a:t>Culture</a:t>
            </a:r>
            <a:br>
              <a:rPr lang="en-US" dirty="0"/>
            </a:br>
            <a:endParaRPr lang="en-US" dirty="0"/>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248397946"/>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193189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2484" t="10349"/>
          <a:stretch/>
        </p:blipFill>
        <p:spPr>
          <a:xfrm>
            <a:off x="266891" y="247227"/>
            <a:ext cx="8458009" cy="6252212"/>
          </a:xfrm>
          <a:prstGeom prst="rect">
            <a:avLst/>
          </a:prstGeom>
        </p:spPr>
      </p:pic>
      <p:pic>
        <p:nvPicPr>
          <p:cNvPr id="7" name="Content Placeholder 6"/>
          <p:cNvPicPr>
            <a:picLocks noGrp="1" noChangeAspect="1"/>
          </p:cNvPicPr>
          <p:nvPr>
            <p:ph idx="1"/>
          </p:nvPr>
        </p:nvPicPr>
        <p:blipFill>
          <a:blip r:embed="rId4"/>
          <a:stretch>
            <a:fillRect/>
          </a:stretch>
        </p:blipFill>
        <p:spPr>
          <a:xfrm>
            <a:off x="4566170" y="3874523"/>
            <a:ext cx="4081162" cy="2651339"/>
          </a:xfrm>
          <a:prstGeom prst="rect">
            <a:avLst/>
          </a:prstGeom>
        </p:spPr>
      </p:pic>
      <p:grpSp>
        <p:nvGrpSpPr>
          <p:cNvPr id="10" name="Group 9"/>
          <p:cNvGrpSpPr/>
          <p:nvPr/>
        </p:nvGrpSpPr>
        <p:grpSpPr>
          <a:xfrm>
            <a:off x="8647332" y="3231563"/>
            <a:ext cx="3446980" cy="2454250"/>
            <a:chOff x="4966077" y="2929841"/>
            <a:chExt cx="5499283" cy="3788310"/>
          </a:xfrm>
        </p:grpSpPr>
        <p:pic>
          <p:nvPicPr>
            <p:cNvPr id="8" name="Picture 7"/>
            <p:cNvPicPr>
              <a:picLocks noChangeAspect="1"/>
            </p:cNvPicPr>
            <p:nvPr/>
          </p:nvPicPr>
          <p:blipFill>
            <a:blip r:embed="rId5"/>
            <a:stretch>
              <a:fillRect/>
            </a:stretch>
          </p:blipFill>
          <p:spPr>
            <a:xfrm>
              <a:off x="4966077" y="2929841"/>
              <a:ext cx="5499283" cy="3788310"/>
            </a:xfrm>
            <a:prstGeom prst="rect">
              <a:avLst/>
            </a:prstGeom>
          </p:spPr>
        </p:pic>
        <p:sp>
          <p:nvSpPr>
            <p:cNvPr id="9" name="Oval 8"/>
            <p:cNvSpPr/>
            <p:nvPr/>
          </p:nvSpPr>
          <p:spPr>
            <a:xfrm>
              <a:off x="5265906" y="3229582"/>
              <a:ext cx="654996" cy="1238655"/>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8647332" y="869580"/>
            <a:ext cx="3507935" cy="2197133"/>
            <a:chOff x="2320962" y="3217863"/>
            <a:chExt cx="3581701" cy="2683635"/>
          </a:xfrm>
        </p:grpSpPr>
        <p:pic>
          <p:nvPicPr>
            <p:cNvPr id="11" name="Picture 10"/>
            <p:cNvPicPr>
              <a:picLocks noChangeAspect="1"/>
            </p:cNvPicPr>
            <p:nvPr/>
          </p:nvPicPr>
          <p:blipFill>
            <a:blip r:embed="rId6"/>
            <a:stretch>
              <a:fillRect/>
            </a:stretch>
          </p:blipFill>
          <p:spPr>
            <a:xfrm>
              <a:off x="2320962" y="3217863"/>
              <a:ext cx="3581701" cy="2683635"/>
            </a:xfrm>
            <a:prstGeom prst="rect">
              <a:avLst/>
            </a:prstGeom>
          </p:spPr>
        </p:pic>
        <p:sp>
          <p:nvSpPr>
            <p:cNvPr id="12" name="Oval 11"/>
            <p:cNvSpPr/>
            <p:nvPr/>
          </p:nvSpPr>
          <p:spPr>
            <a:xfrm>
              <a:off x="5293840" y="3738537"/>
              <a:ext cx="608823" cy="77574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01264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025867" y="3490634"/>
            <a:ext cx="3406564" cy="2556322"/>
          </a:xfr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9527" y="390618"/>
            <a:ext cx="3411883" cy="255891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39029" y="3490634"/>
            <a:ext cx="3408428" cy="2556322"/>
          </a:xfrm>
          <a:prstGeom prst="rect">
            <a:avLst/>
          </a:prstGeom>
        </p:spPr>
      </p:pic>
      <p:pic>
        <p:nvPicPr>
          <p:cNvPr id="8" name="Picture 7"/>
          <p:cNvPicPr>
            <a:picLocks noChangeAspect="1"/>
          </p:cNvPicPr>
          <p:nvPr/>
        </p:nvPicPr>
        <p:blipFill>
          <a:blip r:embed="rId6"/>
          <a:stretch>
            <a:fillRect/>
          </a:stretch>
        </p:blipFill>
        <p:spPr>
          <a:xfrm>
            <a:off x="4025867" y="408938"/>
            <a:ext cx="3384364" cy="2540592"/>
          </a:xfrm>
          <a:prstGeom prst="rect">
            <a:avLst/>
          </a:prstGeom>
        </p:spPr>
      </p:pic>
      <p:pic>
        <p:nvPicPr>
          <p:cNvPr id="9" name="Picture 8"/>
          <p:cNvPicPr>
            <a:picLocks noChangeAspect="1"/>
          </p:cNvPicPr>
          <p:nvPr/>
        </p:nvPicPr>
        <p:blipFill>
          <a:blip r:embed="rId7"/>
          <a:stretch>
            <a:fillRect/>
          </a:stretch>
        </p:blipFill>
        <p:spPr>
          <a:xfrm>
            <a:off x="299117" y="3490634"/>
            <a:ext cx="3420152" cy="2560542"/>
          </a:xfrm>
          <a:prstGeom prst="rect">
            <a:avLst/>
          </a:prstGeom>
        </p:spPr>
      </p:pic>
      <p:pic>
        <p:nvPicPr>
          <p:cNvPr id="10" name="Picture 9"/>
          <p:cNvPicPr>
            <a:picLocks noChangeAspect="1"/>
          </p:cNvPicPr>
          <p:nvPr/>
        </p:nvPicPr>
        <p:blipFill>
          <a:blip r:embed="rId8"/>
          <a:stretch>
            <a:fillRect/>
          </a:stretch>
        </p:blipFill>
        <p:spPr>
          <a:xfrm>
            <a:off x="331814" y="408938"/>
            <a:ext cx="3387455" cy="2540592"/>
          </a:xfrm>
          <a:prstGeom prst="rect">
            <a:avLst/>
          </a:prstGeom>
        </p:spPr>
      </p:pic>
    </p:spTree>
    <p:extLst>
      <p:ext uri="{BB962C8B-B14F-4D97-AF65-F5344CB8AC3E}">
        <p14:creationId xmlns:p14="http://schemas.microsoft.com/office/powerpoint/2010/main" val="3752392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205D939-00C4-4F2E-9797-3170DD040D9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8EE4E44-1403-472B-8C01-D354CB8F5A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1633" r="-2" b="6914"/>
          <a:stretch/>
        </p:blipFill>
        <p:spPr>
          <a:xfrm>
            <a:off x="6421035" y="643467"/>
            <a:ext cx="5129784" cy="5571066"/>
          </a:xfrm>
          <a:prstGeom prst="rect">
            <a:avLst/>
          </a:prstGeom>
        </p:spPr>
      </p:pic>
      <p:sp>
        <p:nvSpPr>
          <p:cNvPr id="25" name="Rectangle 24">
            <a:extLst>
              <a:ext uri="{FF2B5EF4-FFF2-40B4-BE49-F238E27FC236}">
                <a16:creationId xmlns:a16="http://schemas.microsoft.com/office/drawing/2014/main" id="{583CCE40-4C5F-42D3-86D9-7892AD1E98E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16138" r="20327"/>
          <a:stretch/>
        </p:blipFill>
        <p:spPr>
          <a:xfrm>
            <a:off x="641180" y="643467"/>
            <a:ext cx="5129784" cy="5571066"/>
          </a:xfrm>
          <a:prstGeom prst="rect">
            <a:avLst/>
          </a:prstGeom>
        </p:spPr>
      </p:pic>
    </p:spTree>
    <p:extLst>
      <p:ext uri="{BB962C8B-B14F-4D97-AF65-F5344CB8AC3E}">
        <p14:creationId xmlns:p14="http://schemas.microsoft.com/office/powerpoint/2010/main" val="4182162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289258" y="4013711"/>
            <a:ext cx="2581072" cy="193402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09753" y="4001294"/>
            <a:ext cx="2485957" cy="1864468"/>
          </a:xfrm>
          <a:prstGeom prst="rect">
            <a:avLst/>
          </a:prstGeom>
        </p:spPr>
      </p:pic>
      <p:pic>
        <p:nvPicPr>
          <p:cNvPr id="7" name="Picture 6"/>
          <p:cNvPicPr>
            <a:picLocks noChangeAspect="1"/>
          </p:cNvPicPr>
          <p:nvPr/>
        </p:nvPicPr>
        <p:blipFill>
          <a:blip r:embed="rId5"/>
          <a:stretch>
            <a:fillRect/>
          </a:stretch>
        </p:blipFill>
        <p:spPr>
          <a:xfrm>
            <a:off x="1071325" y="4013711"/>
            <a:ext cx="2578510" cy="1931783"/>
          </a:xfrm>
          <a:prstGeom prst="rect">
            <a:avLst/>
          </a:prstGeom>
        </p:spPr>
      </p:pic>
      <p:pic>
        <p:nvPicPr>
          <p:cNvPr id="8" name="Content Placeholder 6"/>
          <p:cNvPicPr>
            <a:picLocks noGrp="1" noChangeAspect="1"/>
          </p:cNvPicPr>
          <p:nvPr>
            <p:ph idx="1"/>
          </p:nvPr>
        </p:nvPicPr>
        <p:blipFill>
          <a:blip r:embed="rId6"/>
          <a:stretch>
            <a:fillRect/>
          </a:stretch>
        </p:blipFill>
        <p:spPr>
          <a:xfrm>
            <a:off x="5579145" y="502592"/>
            <a:ext cx="4621735" cy="3273588"/>
          </a:xfrm>
          <a:prstGeom prst="rect">
            <a:avLst/>
          </a:prstGeom>
        </p:spPr>
      </p:pic>
      <p:sp>
        <p:nvSpPr>
          <p:cNvPr id="9" name="Oval 8"/>
          <p:cNvSpPr/>
          <p:nvPr/>
        </p:nvSpPr>
        <p:spPr>
          <a:xfrm>
            <a:off x="6860528" y="1291080"/>
            <a:ext cx="933855" cy="848306"/>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9" idx="3"/>
            <a:endCxn id="16" idx="0"/>
          </p:cNvCxnSpPr>
          <p:nvPr/>
        </p:nvCxnSpPr>
        <p:spPr>
          <a:xfrm flipH="1">
            <a:off x="5854017" y="2015154"/>
            <a:ext cx="1143271" cy="199855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4952587" y="4013711"/>
            <a:ext cx="1802860" cy="1692613"/>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382742" y="4283699"/>
            <a:ext cx="954288" cy="1034172"/>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a:cxnSpLocks/>
            <a:endCxn id="17" idx="0"/>
          </p:cNvCxnSpPr>
          <p:nvPr/>
        </p:nvCxnSpPr>
        <p:spPr>
          <a:xfrm>
            <a:off x="7364517" y="2139386"/>
            <a:ext cx="495369" cy="214431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7"/>
          <a:stretch>
            <a:fillRect/>
          </a:stretch>
        </p:blipFill>
        <p:spPr>
          <a:xfrm>
            <a:off x="274490" y="667586"/>
            <a:ext cx="4151736" cy="2786113"/>
          </a:xfrm>
          <a:prstGeom prst="rect">
            <a:avLst/>
          </a:prstGeom>
        </p:spPr>
      </p:pic>
      <p:cxnSp>
        <p:nvCxnSpPr>
          <p:cNvPr id="23" name="Straight Arrow Connector 22"/>
          <p:cNvCxnSpPr>
            <a:endCxn id="24" idx="1"/>
          </p:cNvCxnSpPr>
          <p:nvPr/>
        </p:nvCxnSpPr>
        <p:spPr>
          <a:xfrm>
            <a:off x="838200" y="1789889"/>
            <a:ext cx="1558198" cy="3146608"/>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2295728" y="4844374"/>
            <a:ext cx="687421" cy="629056"/>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4213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203704" y="512064"/>
            <a:ext cx="7342631" cy="5506973"/>
          </a:xfrm>
          <a:prstGeom prst="rect">
            <a:avLst/>
          </a:prstGeom>
        </p:spPr>
      </p:pic>
    </p:spTree>
    <p:extLst>
      <p:ext uri="{BB962C8B-B14F-4D97-AF65-F5344CB8AC3E}">
        <p14:creationId xmlns:p14="http://schemas.microsoft.com/office/powerpoint/2010/main" val="207677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E06232-69FD-453D-8EB2-706087A9021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F59457-98A9-4CD0-B969-ABED8E4A719E}"/>
              </a:ext>
            </a:extLst>
          </p:cNvPr>
          <p:cNvSpPr>
            <a:spLocks noGrp="1"/>
          </p:cNvSpPr>
          <p:nvPr>
            <p:ph type="title"/>
          </p:nvPr>
        </p:nvSpPr>
        <p:spPr>
          <a:xfrm>
            <a:off x="829781" y="2745736"/>
            <a:ext cx="3698803" cy="1366528"/>
          </a:xfrm>
          <a:solidFill>
            <a:schemeClr val="bg1">
              <a:alpha val="50000"/>
            </a:schemeClr>
          </a:solidFill>
          <a:ln w="25400" cap="sq">
            <a:solidFill>
              <a:schemeClr val="tx1"/>
            </a:solidFill>
            <a:miter lim="800000"/>
          </a:ln>
        </p:spPr>
        <p:txBody>
          <a:bodyPr>
            <a:normAutofit/>
          </a:bodyPr>
          <a:lstStyle/>
          <a:p>
            <a:pPr algn="ctr"/>
            <a:r>
              <a:rPr lang="en-US" sz="3200"/>
              <a:t>Acknowledgements</a:t>
            </a:r>
          </a:p>
        </p:txBody>
      </p:sp>
      <p:sp>
        <p:nvSpPr>
          <p:cNvPr id="3" name="Content Placeholder 2">
            <a:extLst>
              <a:ext uri="{FF2B5EF4-FFF2-40B4-BE49-F238E27FC236}">
                <a16:creationId xmlns:a16="http://schemas.microsoft.com/office/drawing/2014/main" id="{6374CA38-92CF-4422-8A20-A2AB66A4A70E}"/>
              </a:ext>
            </a:extLst>
          </p:cNvPr>
          <p:cNvSpPr>
            <a:spLocks noGrp="1"/>
          </p:cNvSpPr>
          <p:nvPr>
            <p:ph idx="1"/>
          </p:nvPr>
        </p:nvSpPr>
        <p:spPr>
          <a:xfrm>
            <a:off x="6049182" y="802638"/>
            <a:ext cx="5408696" cy="5252722"/>
          </a:xfrm>
        </p:spPr>
        <p:txBody>
          <a:bodyPr anchor="ctr">
            <a:normAutofit/>
          </a:bodyPr>
          <a:lstStyle/>
          <a:p>
            <a:pPr marL="0" indent="0">
              <a:buNone/>
            </a:pPr>
            <a:r>
              <a:rPr lang="en-US" sz="2400" dirty="0">
                <a:solidFill>
                  <a:schemeClr val="bg1"/>
                </a:solidFill>
              </a:rPr>
              <a:t>Dr. Alessandro </a:t>
            </a:r>
            <a:r>
              <a:rPr lang="en-US" sz="2400" dirty="0" err="1">
                <a:solidFill>
                  <a:schemeClr val="bg1"/>
                </a:solidFill>
              </a:rPr>
              <a:t>Zanazzi</a:t>
            </a:r>
            <a:r>
              <a:rPr lang="en-US" sz="2400" dirty="0">
                <a:solidFill>
                  <a:schemeClr val="bg1"/>
                </a:solidFill>
              </a:rPr>
              <a:t>, Associate Professor –Earth Science, UVU</a:t>
            </a:r>
          </a:p>
          <a:p>
            <a:pPr marL="0" indent="0">
              <a:buNone/>
            </a:pPr>
            <a:r>
              <a:rPr lang="en-US" sz="2400" dirty="0">
                <a:solidFill>
                  <a:schemeClr val="bg1"/>
                </a:solidFill>
              </a:rPr>
              <a:t>Erin Riggs, UVU Herbarium Curator</a:t>
            </a:r>
          </a:p>
          <a:p>
            <a:pPr marL="0" indent="0">
              <a:buNone/>
            </a:pPr>
            <a:r>
              <a:rPr lang="en-US" sz="2400" dirty="0">
                <a:solidFill>
                  <a:schemeClr val="bg1"/>
                </a:solidFill>
              </a:rPr>
              <a:t>Funding provided by</a:t>
            </a:r>
          </a:p>
          <a:p>
            <a:pPr lvl="1"/>
            <a:r>
              <a:rPr lang="en-US" dirty="0">
                <a:solidFill>
                  <a:schemeClr val="bg1"/>
                </a:solidFill>
              </a:rPr>
              <a:t> SAC grant applied for by Steven </a:t>
            </a:r>
            <a:r>
              <a:rPr lang="en-US" dirty="0" err="1">
                <a:solidFill>
                  <a:schemeClr val="bg1"/>
                </a:solidFill>
              </a:rPr>
              <a:t>Emerman</a:t>
            </a:r>
            <a:r>
              <a:rPr lang="en-US" dirty="0">
                <a:solidFill>
                  <a:schemeClr val="bg1"/>
                </a:solidFill>
              </a:rPr>
              <a:t> and Hillary Hungerford</a:t>
            </a:r>
          </a:p>
          <a:p>
            <a:pPr lvl="1"/>
            <a:r>
              <a:rPr lang="en-US" dirty="0">
                <a:solidFill>
                  <a:schemeClr val="bg1"/>
                </a:solidFill>
              </a:rPr>
              <a:t>UCUR grant provided by UVU Scholarly and Creative Activities  Council</a:t>
            </a:r>
          </a:p>
          <a:p>
            <a:endParaRPr lang="en-US" sz="2400" dirty="0">
              <a:solidFill>
                <a:schemeClr val="bg1"/>
              </a:solidFill>
            </a:endParaRPr>
          </a:p>
        </p:txBody>
      </p:sp>
    </p:spTree>
    <p:extLst>
      <p:ext uri="{BB962C8B-B14F-4D97-AF65-F5344CB8AC3E}">
        <p14:creationId xmlns:p14="http://schemas.microsoft.com/office/powerpoint/2010/main" val="2123362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AA8E45F-3107-4F93-96DD-407D36D1B21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353" t="8606" r="5942" b="8333"/>
          <a:stretch/>
        </p:blipFill>
        <p:spPr>
          <a:xfrm>
            <a:off x="1604865" y="223934"/>
            <a:ext cx="8994711" cy="6388768"/>
          </a:xfrm>
        </p:spPr>
      </p:pic>
    </p:spTree>
    <p:extLst>
      <p:ext uri="{BB962C8B-B14F-4D97-AF65-F5344CB8AC3E}">
        <p14:creationId xmlns:p14="http://schemas.microsoft.com/office/powerpoint/2010/main" val="2510375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8E0B76DC-B0DD-4D3E-B984-8E5369C55C5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118" t="8782" r="5286" b="8150"/>
          <a:stretch/>
        </p:blipFill>
        <p:spPr>
          <a:xfrm>
            <a:off x="1177768" y="0"/>
            <a:ext cx="9642477" cy="6858000"/>
          </a:xfrm>
        </p:spPr>
      </p:pic>
    </p:spTree>
    <p:extLst>
      <p:ext uri="{BB962C8B-B14F-4D97-AF65-F5344CB8AC3E}">
        <p14:creationId xmlns:p14="http://schemas.microsoft.com/office/powerpoint/2010/main" val="2071574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1737" y="241113"/>
            <a:ext cx="5571949" cy="6370921"/>
          </a:xfr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70279" y="3955203"/>
            <a:ext cx="3629463" cy="2656831"/>
          </a:xfrm>
          <a:prstGeom prst="rect">
            <a:avLst/>
          </a:prstGeom>
        </p:spPr>
      </p:pic>
      <p:pic>
        <p:nvPicPr>
          <p:cNvPr id="3" name="Picture 2">
            <a:extLst>
              <a:ext uri="{FF2B5EF4-FFF2-40B4-BE49-F238E27FC236}">
                <a16:creationId xmlns:a16="http://schemas.microsoft.com/office/drawing/2014/main" id="{45ABB2E3-B9D6-4D43-AC22-A1B2C441F11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6568" y="241113"/>
            <a:ext cx="6063174" cy="3514960"/>
          </a:xfrm>
          <a:prstGeom prst="rect">
            <a:avLst/>
          </a:prstGeom>
        </p:spPr>
      </p:pic>
      <p:pic>
        <p:nvPicPr>
          <p:cNvPr id="10" name="Picture 9">
            <a:extLst>
              <a:ext uri="{FF2B5EF4-FFF2-40B4-BE49-F238E27FC236}">
                <a16:creationId xmlns:a16="http://schemas.microsoft.com/office/drawing/2014/main" id="{11AE32ED-CE3D-4AC5-B550-47A67BBA65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6568" y="3955202"/>
            <a:ext cx="2250829" cy="2656831"/>
          </a:xfrm>
          <a:prstGeom prst="rect">
            <a:avLst/>
          </a:prstGeom>
        </p:spPr>
      </p:pic>
    </p:spTree>
    <p:extLst>
      <p:ext uri="{BB962C8B-B14F-4D97-AF65-F5344CB8AC3E}">
        <p14:creationId xmlns:p14="http://schemas.microsoft.com/office/powerpoint/2010/main" val="813334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481200-3BB2-4CA3-9D54-1077F6F7653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80F806-18E2-495E-A180-6B01F1DD9676}"/>
              </a:ext>
            </a:extLst>
          </p:cNvPr>
          <p:cNvSpPr>
            <a:spLocks noGrp="1"/>
          </p:cNvSpPr>
          <p:nvPr>
            <p:ph type="title"/>
          </p:nvPr>
        </p:nvSpPr>
        <p:spPr>
          <a:xfrm>
            <a:off x="8199459" y="642938"/>
            <a:ext cx="3670808" cy="5502264"/>
          </a:xfrm>
        </p:spPr>
        <p:txBody>
          <a:bodyPr>
            <a:normAutofit/>
          </a:bodyPr>
          <a:lstStyle/>
          <a:p>
            <a:r>
              <a:rPr lang="en-US">
                <a:solidFill>
                  <a:srgbClr val="FFFFFF"/>
                </a:solidFill>
              </a:rPr>
              <a:t>Scope of the Project</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608601569"/>
              </p:ext>
            </p:extLst>
          </p:nvPr>
        </p:nvGraphicFramePr>
        <p:xfrm>
          <a:off x="642938" y="642938"/>
          <a:ext cx="6269037"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767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B0DF90E-6BAD-4E82-8FDF-717C9A3573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13DCC859-0434-4BB8-B6C5-09C88AE698F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08E7ACFB-B791-4C23-8B17-013FEDC09A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9C5D6A3-A219-4EF5-851F-F83969888FBD}"/>
              </a:ext>
            </a:extLst>
          </p:cNvPr>
          <p:cNvSpPr>
            <a:spLocks noGrp="1"/>
          </p:cNvSpPr>
          <p:nvPr>
            <p:ph type="title"/>
          </p:nvPr>
        </p:nvSpPr>
        <p:spPr>
          <a:xfrm>
            <a:off x="833002" y="365125"/>
            <a:ext cx="10520702" cy="1325563"/>
          </a:xfrm>
        </p:spPr>
        <p:txBody>
          <a:bodyPr>
            <a:normAutofit/>
          </a:bodyPr>
          <a:lstStyle/>
          <a:p>
            <a:r>
              <a:rPr lang="en-US" dirty="0"/>
              <a:t>Hydrology</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815417188"/>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042624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86865" y="5306165"/>
            <a:ext cx="1728221" cy="13506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01" y="5306163"/>
            <a:ext cx="1855949" cy="135063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9738" y="155448"/>
            <a:ext cx="1436192" cy="1160210"/>
          </a:xfrm>
          <a:prstGeom prst="rect">
            <a:avLst/>
          </a:prstGeom>
        </p:spPr>
      </p:pic>
      <p:pic>
        <p:nvPicPr>
          <p:cNvPr id="9" name="Picture 8"/>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7102" y="155448"/>
            <a:ext cx="6788654" cy="5040629"/>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val="0"/>
              </a:ext>
            </a:extLst>
          </a:blip>
          <a:srcRect t="33537" b="17103"/>
          <a:stretch/>
        </p:blipFill>
        <p:spPr>
          <a:xfrm>
            <a:off x="3938900" y="5306164"/>
            <a:ext cx="2956856" cy="1350630"/>
          </a:xfrm>
          <a:prstGeom prst="rect">
            <a:avLst/>
          </a:prstGeom>
        </p:spPr>
      </p:pic>
      <p:pic>
        <p:nvPicPr>
          <p:cNvPr id="11" name="Picture 10"/>
          <p:cNvPicPr>
            <a:picLocks noChangeAspect="1"/>
          </p:cNvPicPr>
          <p:nvPr/>
        </p:nvPicPr>
        <p:blipFill rotWithShape="1">
          <a:blip r:embed="rId8" cstate="hqprint">
            <a:extLst>
              <a:ext uri="{28A0092B-C50C-407E-A947-70E740481C1C}">
                <a14:useLocalDpi xmlns:a14="http://schemas.microsoft.com/office/drawing/2010/main" val="0"/>
              </a:ext>
            </a:extLst>
          </a:blip>
          <a:srcRect l="35446" t="33" r="12205" b="3634"/>
          <a:stretch/>
        </p:blipFill>
        <p:spPr>
          <a:xfrm>
            <a:off x="10080086" y="155448"/>
            <a:ext cx="1999138" cy="2733915"/>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39912" y="155448"/>
            <a:ext cx="1436192" cy="1160210"/>
          </a:xfrm>
          <a:prstGeom prst="rect">
            <a:avLst/>
          </a:prstGeom>
        </p:spPr>
      </p:pic>
      <p:pic>
        <p:nvPicPr>
          <p:cNvPr id="13" name="Picture 12"/>
          <p:cNvPicPr>
            <a:picLocks noChangeAspect="1"/>
          </p:cNvPicPr>
          <p:nvPr/>
        </p:nvPicPr>
        <p:blipFill rotWithShape="1">
          <a:blip r:embed="rId10" cstate="hqprint">
            <a:extLst>
              <a:ext uri="{28A0092B-C50C-407E-A947-70E740481C1C}">
                <a14:useLocalDpi xmlns:a14="http://schemas.microsoft.com/office/drawing/2010/main" val="0"/>
              </a:ext>
            </a:extLst>
          </a:blip>
          <a:srcRect l="10113" t="24279" r="24026" b="32654"/>
          <a:stretch/>
        </p:blipFill>
        <p:spPr>
          <a:xfrm>
            <a:off x="7005041" y="1443815"/>
            <a:ext cx="2971063" cy="1445548"/>
          </a:xfrm>
          <a:prstGeom prst="rect">
            <a:avLst/>
          </a:prstGeom>
        </p:spPr>
      </p:pic>
      <p:pic>
        <p:nvPicPr>
          <p:cNvPr id="14" name="Picture 13"/>
          <p:cNvPicPr>
            <a:picLocks noChangeAspect="1"/>
          </p:cNvPicPr>
          <p:nvPr/>
        </p:nvPicPr>
        <p:blipFill rotWithShape="1">
          <a:blip r:embed="rId11" cstate="print">
            <a:extLst>
              <a:ext uri="{28A0092B-C50C-407E-A947-70E740481C1C}">
                <a14:useLocalDpi xmlns:a14="http://schemas.microsoft.com/office/drawing/2010/main" val="0"/>
              </a:ext>
            </a:extLst>
          </a:blip>
          <a:srcRect t="2853" r="3936" b="3978"/>
          <a:stretch/>
        </p:blipFill>
        <p:spPr>
          <a:xfrm>
            <a:off x="6999738" y="3017520"/>
            <a:ext cx="5079486" cy="3694781"/>
          </a:xfrm>
          <a:prstGeom prst="rect">
            <a:avLst/>
          </a:prstGeom>
        </p:spPr>
      </p:pic>
    </p:spTree>
    <p:extLst>
      <p:ext uri="{BB962C8B-B14F-4D97-AF65-F5344CB8AC3E}">
        <p14:creationId xmlns:p14="http://schemas.microsoft.com/office/powerpoint/2010/main" val="138693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E90EB45-EEE9-4563-8179-65EF62AE09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3D0EF74-AD1E-4FD9-914D-8EC9058EBBA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855" t="8211" r="4930" b="7875"/>
          <a:stretch/>
        </p:blipFill>
        <p:spPr>
          <a:xfrm>
            <a:off x="6569513" y="650021"/>
            <a:ext cx="4431798" cy="5557957"/>
          </a:xfrm>
          <a:prstGeom prst="rect">
            <a:avLst/>
          </a:prstGeom>
        </p:spPr>
      </p:pic>
      <p:pic>
        <p:nvPicPr>
          <p:cNvPr id="2" name="Picture 1">
            <a:extLst>
              <a:ext uri="{FF2B5EF4-FFF2-40B4-BE49-F238E27FC236}">
                <a16:creationId xmlns:a16="http://schemas.microsoft.com/office/drawing/2014/main" id="{6FB3E305-58F4-42D6-8BA8-C0BB5B62B401}"/>
              </a:ext>
            </a:extLst>
          </p:cNvPr>
          <p:cNvPicPr>
            <a:picLocks noChangeAspect="1"/>
          </p:cNvPicPr>
          <p:nvPr/>
        </p:nvPicPr>
        <p:blipFill>
          <a:blip r:embed="rId4"/>
          <a:stretch>
            <a:fillRect/>
          </a:stretch>
        </p:blipFill>
        <p:spPr>
          <a:xfrm>
            <a:off x="721459" y="1986352"/>
            <a:ext cx="5371042" cy="3755461"/>
          </a:xfrm>
          <a:prstGeom prst="rect">
            <a:avLst/>
          </a:prstGeom>
        </p:spPr>
      </p:pic>
    </p:spTree>
    <p:extLst>
      <p:ext uri="{BB962C8B-B14F-4D97-AF65-F5344CB8AC3E}">
        <p14:creationId xmlns:p14="http://schemas.microsoft.com/office/powerpoint/2010/main" val="2851951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00000000-0008-0000-1300-000002000000}"/>
              </a:ext>
            </a:extLst>
          </p:cNvPr>
          <p:cNvGraphicFramePr>
            <a:graphicFrameLocks/>
          </p:cNvGraphicFramePr>
          <p:nvPr>
            <p:extLst>
              <p:ext uri="{D42A27DB-BD31-4B8C-83A1-F6EECF244321}">
                <p14:modId xmlns:p14="http://schemas.microsoft.com/office/powerpoint/2010/main" val="719229620"/>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640786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2899</TotalTime>
  <Words>1801</Words>
  <Application>Microsoft Office PowerPoint</Application>
  <PresentationFormat>Widescreen</PresentationFormat>
  <Paragraphs>221</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The History of Water in Bears Ears National Monument, Southeastern Utah: Towards A Synthesis of Geochronology, Native American Oral History and Rock Art</vt:lpstr>
      <vt:lpstr>PowerPoint Presentation</vt:lpstr>
      <vt:lpstr>PowerPoint Presentation</vt:lpstr>
      <vt:lpstr>PowerPoint Presentation</vt:lpstr>
      <vt:lpstr>Scope of the Project</vt:lpstr>
      <vt:lpstr>Hydrology</vt:lpstr>
      <vt:lpstr>PowerPoint Presentation</vt:lpstr>
      <vt:lpstr>PowerPoint Presentation</vt:lpstr>
      <vt:lpstr>PowerPoint Presentation</vt:lpstr>
      <vt:lpstr>PowerPoint Presentation</vt:lpstr>
      <vt:lpstr>Culture </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History of Water in Bears Ears National Monument, Southeastern Utah: Towards A Synthesis of Geochronolog, Native American Oral History and Rock Art</dc:title>
  <dc:creator>Morgan Abbott</dc:creator>
  <cp:lastModifiedBy>Morgan Abbott</cp:lastModifiedBy>
  <cp:revision>154</cp:revision>
  <dcterms:created xsi:type="dcterms:W3CDTF">2017-10-12T15:58:05Z</dcterms:created>
  <dcterms:modified xsi:type="dcterms:W3CDTF">2018-02-09T16:33:59Z</dcterms:modified>
</cp:coreProperties>
</file>